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0" r:id="rId7"/>
    <p:sldId id="263" r:id="rId8"/>
    <p:sldId id="264" r:id="rId9"/>
    <p:sldId id="259" r:id="rId10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BCBD95C-A884-4490-AC8C-8C658B9854D6}" v="78" dt="2021-01-12T09:31:15.35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6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vona Zdunić" userId="3445fc90955e687a" providerId="LiveId" clId="{1BCBD95C-A884-4490-AC8C-8C658B9854D6}"/>
    <pc:docChg chg="custSel addSld delSld modSld sldOrd">
      <pc:chgData name="Ivona Zdunić" userId="3445fc90955e687a" providerId="LiveId" clId="{1BCBD95C-A884-4490-AC8C-8C658B9854D6}" dt="2021-01-12T09:31:58.862" v="447" actId="20577"/>
      <pc:docMkLst>
        <pc:docMk/>
      </pc:docMkLst>
      <pc:sldChg chg="addSp delSp modSp mod delAnim modAnim">
        <pc:chgData name="Ivona Zdunić" userId="3445fc90955e687a" providerId="LiveId" clId="{1BCBD95C-A884-4490-AC8C-8C658B9854D6}" dt="2021-01-12T09:24:37.680" v="216" actId="21"/>
        <pc:sldMkLst>
          <pc:docMk/>
          <pc:sldMk cId="2288076850" sldId="258"/>
        </pc:sldMkLst>
        <pc:spChg chg="add del mod">
          <ac:chgData name="Ivona Zdunić" userId="3445fc90955e687a" providerId="LiveId" clId="{1BCBD95C-A884-4490-AC8C-8C658B9854D6}" dt="2021-01-12T09:24:37.680" v="216" actId="21"/>
          <ac:spMkLst>
            <pc:docMk/>
            <pc:sldMk cId="2288076850" sldId="258"/>
            <ac:spMk id="20" creationId="{A5B94E85-EFD8-49B4-BC39-78F928E2BCE3}"/>
          </ac:spMkLst>
        </pc:spChg>
      </pc:sldChg>
      <pc:sldChg chg="addSp delSp modSp new mod ord modClrScheme modAnim chgLayout">
        <pc:chgData name="Ivona Zdunić" userId="3445fc90955e687a" providerId="LiveId" clId="{1BCBD95C-A884-4490-AC8C-8C658B9854D6}" dt="2021-01-12T09:31:15.351" v="445"/>
        <pc:sldMkLst>
          <pc:docMk/>
          <pc:sldMk cId="650492238" sldId="259"/>
        </pc:sldMkLst>
        <pc:spChg chg="mod ord">
          <ac:chgData name="Ivona Zdunić" userId="3445fc90955e687a" providerId="LiveId" clId="{1BCBD95C-A884-4490-AC8C-8C658B9854D6}" dt="2021-01-12T09:25:22.164" v="247" actId="700"/>
          <ac:spMkLst>
            <pc:docMk/>
            <pc:sldMk cId="650492238" sldId="259"/>
            <ac:spMk id="2" creationId="{6AE01E74-BACF-40C8-AE17-B2059061226C}"/>
          </ac:spMkLst>
        </pc:spChg>
        <pc:spChg chg="del mod ord">
          <ac:chgData name="Ivona Zdunić" userId="3445fc90955e687a" providerId="LiveId" clId="{1BCBD95C-A884-4490-AC8C-8C658B9854D6}" dt="2021-01-12T09:25:22.164" v="247" actId="700"/>
          <ac:spMkLst>
            <pc:docMk/>
            <pc:sldMk cId="650492238" sldId="259"/>
            <ac:spMk id="3" creationId="{92E5F94C-202C-47A7-98A8-7718CC8F32E9}"/>
          </ac:spMkLst>
        </pc:spChg>
        <pc:spChg chg="add mod ord">
          <ac:chgData name="Ivona Zdunić" userId="3445fc90955e687a" providerId="LiveId" clId="{1BCBD95C-A884-4490-AC8C-8C658B9854D6}" dt="2021-01-12T09:31:09.177" v="443" actId="27636"/>
          <ac:spMkLst>
            <pc:docMk/>
            <pc:sldMk cId="650492238" sldId="259"/>
            <ac:spMk id="4" creationId="{AFC0CF0B-56C1-4758-8A99-4EBE3C43FBA6}"/>
          </ac:spMkLst>
        </pc:spChg>
        <pc:spChg chg="add mod ord">
          <ac:chgData name="Ivona Zdunić" userId="3445fc90955e687a" providerId="LiveId" clId="{1BCBD95C-A884-4490-AC8C-8C658B9854D6}" dt="2021-01-12T09:31:09.184" v="444" actId="27636"/>
          <ac:spMkLst>
            <pc:docMk/>
            <pc:sldMk cId="650492238" sldId="259"/>
            <ac:spMk id="5" creationId="{FBB1F9CD-AD1C-43EC-AFDF-6E6443E74248}"/>
          </ac:spMkLst>
        </pc:spChg>
      </pc:sldChg>
      <pc:sldChg chg="addSp modSp new mod ord">
        <pc:chgData name="Ivona Zdunić" userId="3445fc90955e687a" providerId="LiveId" clId="{1BCBD95C-A884-4490-AC8C-8C658B9854D6}" dt="2021-01-12T09:19:48.522" v="147" actId="207"/>
        <pc:sldMkLst>
          <pc:docMk/>
          <pc:sldMk cId="851082067" sldId="260"/>
        </pc:sldMkLst>
        <pc:spChg chg="mod">
          <ac:chgData name="Ivona Zdunić" userId="3445fc90955e687a" providerId="LiveId" clId="{1BCBD95C-A884-4490-AC8C-8C658B9854D6}" dt="2021-01-12T09:19:48.522" v="147" actId="207"/>
          <ac:spMkLst>
            <pc:docMk/>
            <pc:sldMk cId="851082067" sldId="260"/>
            <ac:spMk id="2" creationId="{26B00090-99E7-4429-80F9-152D95D931B4}"/>
          </ac:spMkLst>
        </pc:spChg>
        <pc:spChg chg="mod">
          <ac:chgData name="Ivona Zdunić" userId="3445fc90955e687a" providerId="LiveId" clId="{1BCBD95C-A884-4490-AC8C-8C658B9854D6}" dt="2021-01-12T09:17:44.549" v="119" actId="5793"/>
          <ac:spMkLst>
            <pc:docMk/>
            <pc:sldMk cId="851082067" sldId="260"/>
            <ac:spMk id="3" creationId="{A6C229C1-85BA-4F52-9895-AF569A9BF3BD}"/>
          </ac:spMkLst>
        </pc:spChg>
        <pc:picChg chg="add mod">
          <ac:chgData name="Ivona Zdunić" userId="3445fc90955e687a" providerId="LiveId" clId="{1BCBD95C-A884-4490-AC8C-8C658B9854D6}" dt="2021-01-12T09:19:24.440" v="120"/>
          <ac:picMkLst>
            <pc:docMk/>
            <pc:sldMk cId="851082067" sldId="260"/>
            <ac:picMk id="4" creationId="{D767F560-3F9B-4B38-B40C-7F35EBDDFB6E}"/>
          </ac:picMkLst>
        </pc:picChg>
        <pc:picChg chg="add mod">
          <ac:chgData name="Ivona Zdunić" userId="3445fc90955e687a" providerId="LiveId" clId="{1BCBD95C-A884-4490-AC8C-8C658B9854D6}" dt="2021-01-12T09:19:24.440" v="120"/>
          <ac:picMkLst>
            <pc:docMk/>
            <pc:sldMk cId="851082067" sldId="260"/>
            <ac:picMk id="5" creationId="{973E065A-26FD-49A2-8B3C-7BA517C6548B}"/>
          </ac:picMkLst>
        </pc:picChg>
      </pc:sldChg>
      <pc:sldChg chg="add">
        <pc:chgData name="Ivona Zdunić" userId="3445fc90955e687a" providerId="LiveId" clId="{1BCBD95C-A884-4490-AC8C-8C658B9854D6}" dt="2021-01-12T09:21:04.600" v="148"/>
        <pc:sldMkLst>
          <pc:docMk/>
          <pc:sldMk cId="2361098450" sldId="261"/>
        </pc:sldMkLst>
      </pc:sldChg>
      <pc:sldChg chg="modSp add mod">
        <pc:chgData name="Ivona Zdunić" userId="3445fc90955e687a" providerId="LiveId" clId="{1BCBD95C-A884-4490-AC8C-8C658B9854D6}" dt="2021-01-12T09:22:01.113" v="159" actId="207"/>
        <pc:sldMkLst>
          <pc:docMk/>
          <pc:sldMk cId="2622132028" sldId="262"/>
        </pc:sldMkLst>
        <pc:spChg chg="mod">
          <ac:chgData name="Ivona Zdunić" userId="3445fc90955e687a" providerId="LiveId" clId="{1BCBD95C-A884-4490-AC8C-8C658B9854D6}" dt="2021-01-12T09:22:01.113" v="159" actId="207"/>
          <ac:spMkLst>
            <pc:docMk/>
            <pc:sldMk cId="2622132028" sldId="262"/>
            <ac:spMk id="8" creationId="{98818296-CEF5-4A02-A46B-B02C31710AFD}"/>
          </ac:spMkLst>
        </pc:spChg>
      </pc:sldChg>
      <pc:sldChg chg="new del">
        <pc:chgData name="Ivona Zdunić" userId="3445fc90955e687a" providerId="LiveId" clId="{1BCBD95C-A884-4490-AC8C-8C658B9854D6}" dt="2021-01-12T09:22:21.032" v="161" actId="47"/>
        <pc:sldMkLst>
          <pc:docMk/>
          <pc:sldMk cId="3630779624" sldId="263"/>
        </pc:sldMkLst>
      </pc:sldChg>
      <pc:sldChg chg="modSp add mod">
        <pc:chgData name="Ivona Zdunić" userId="3445fc90955e687a" providerId="LiveId" clId="{1BCBD95C-A884-4490-AC8C-8C658B9854D6}" dt="2021-01-12T09:31:58.862" v="447" actId="20577"/>
        <pc:sldMkLst>
          <pc:docMk/>
          <pc:sldMk cId="4004728905" sldId="263"/>
        </pc:sldMkLst>
        <pc:spChg chg="mod">
          <ac:chgData name="Ivona Zdunić" userId="3445fc90955e687a" providerId="LiveId" clId="{1BCBD95C-A884-4490-AC8C-8C658B9854D6}" dt="2021-01-12T09:31:58.862" v="447" actId="20577"/>
          <ac:spMkLst>
            <pc:docMk/>
            <pc:sldMk cId="4004728905" sldId="263"/>
            <ac:spMk id="2" creationId="{DE9A2508-5D5A-48BA-809B-AE42892A39B2}"/>
          </ac:spMkLst>
        </pc:spChg>
      </pc:sldChg>
      <pc:sldChg chg="addSp delSp modSp add mod delAnim modAnim">
        <pc:chgData name="Ivona Zdunić" userId="3445fc90955e687a" providerId="LiveId" clId="{1BCBD95C-A884-4490-AC8C-8C658B9854D6}" dt="2021-01-12T09:25:08.709" v="231" actId="20577"/>
        <pc:sldMkLst>
          <pc:docMk/>
          <pc:sldMk cId="1973121479" sldId="264"/>
        </pc:sldMkLst>
        <pc:spChg chg="mod">
          <ac:chgData name="Ivona Zdunić" userId="3445fc90955e687a" providerId="LiveId" clId="{1BCBD95C-A884-4490-AC8C-8C658B9854D6}" dt="2021-01-12T09:25:00.050" v="219" actId="20577"/>
          <ac:spMkLst>
            <pc:docMk/>
            <pc:sldMk cId="1973121479" sldId="264"/>
            <ac:spMk id="2" creationId="{39748F13-1B23-461D-8E55-E6B37699F710}"/>
          </ac:spMkLst>
        </pc:spChg>
        <pc:spChg chg="mod">
          <ac:chgData name="Ivona Zdunić" userId="3445fc90955e687a" providerId="LiveId" clId="{1BCBD95C-A884-4490-AC8C-8C658B9854D6}" dt="2021-01-12T09:24:21.294" v="213" actId="20577"/>
          <ac:spMkLst>
            <pc:docMk/>
            <pc:sldMk cId="1973121479" sldId="264"/>
            <ac:spMk id="3" creationId="{BF6484DA-1365-44FF-93A9-032C4EE7056F}"/>
          </ac:spMkLst>
        </pc:spChg>
        <pc:spChg chg="del mod">
          <ac:chgData name="Ivona Zdunić" userId="3445fc90955e687a" providerId="LiveId" clId="{1BCBD95C-A884-4490-AC8C-8C658B9854D6}" dt="2021-01-12T09:23:47.039" v="202" actId="478"/>
          <ac:spMkLst>
            <pc:docMk/>
            <pc:sldMk cId="1973121479" sldId="264"/>
            <ac:spMk id="5" creationId="{AC3D13AC-F88C-422F-9007-8C8814A4C542}"/>
          </ac:spMkLst>
        </pc:spChg>
        <pc:spChg chg="del">
          <ac:chgData name="Ivona Zdunić" userId="3445fc90955e687a" providerId="LiveId" clId="{1BCBD95C-A884-4490-AC8C-8C658B9854D6}" dt="2021-01-12T09:23:51.169" v="203" actId="478"/>
          <ac:spMkLst>
            <pc:docMk/>
            <pc:sldMk cId="1973121479" sldId="264"/>
            <ac:spMk id="6" creationId="{6568DDE4-A9EF-4ED5-AFC5-F55054973E9B}"/>
          </ac:spMkLst>
        </pc:spChg>
        <pc:spChg chg="add mod">
          <ac:chgData name="Ivona Zdunić" userId="3445fc90955e687a" providerId="LiveId" clId="{1BCBD95C-A884-4490-AC8C-8C658B9854D6}" dt="2021-01-12T09:25:08.709" v="231" actId="20577"/>
          <ac:spMkLst>
            <pc:docMk/>
            <pc:sldMk cId="1973121479" sldId="264"/>
            <ac:spMk id="7" creationId="{7E9F70C5-740B-464A-97B2-69D2970C8B7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F9C2B40B-A7AD-477B-98EE-F93403E1A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D1234B1B-6B1A-4AAF-BC74-A8951974FB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31EB8CA6-61BC-4C48-B182-D241D63B6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BEAD0-9EB9-4F1E-8764-84DD1D44515D}" type="datetimeFigureOut">
              <a:rPr lang="hr-HR" smtClean="0"/>
              <a:t>27.1.2021.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AE5F54C-51CB-490B-A42B-810040630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05EF0C5F-CC1A-49EB-8277-663D76369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6A135-620F-4927-9DE9-8DC23BF1219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17290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13FCDA7-52D0-40E3-BA0C-99AF0A5E0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FD663DB2-6BBB-460D-88CC-68302A7601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EEFF5C56-00D4-40E5-838D-A0D42FC82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BEAD0-9EB9-4F1E-8764-84DD1D44515D}" type="datetimeFigureOut">
              <a:rPr lang="hr-HR" smtClean="0"/>
              <a:t>27.1.2021.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C223B88-5A18-4583-9A2D-32EBAFED8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5ED6FFDB-E898-48DE-B4AA-8D1D3AB8D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6A135-620F-4927-9DE9-8DC23BF1219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6106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7F29CF41-F535-4974-942D-AE9E0DC9C1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98E828C1-CD3D-4EDC-9ED3-B34E2FECD8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4B26DFF5-8650-4F89-88EF-D9D4C60DA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BEAD0-9EB9-4F1E-8764-84DD1D44515D}" type="datetimeFigureOut">
              <a:rPr lang="hr-HR" smtClean="0"/>
              <a:t>27.1.2021.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C47B39F-D3AD-435E-B0F9-B9497219E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59E5640-7D57-4A83-A02E-EEE15F76E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6A135-620F-4927-9DE9-8DC23BF1219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98226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AF94981-0036-4EFC-A63B-9729DA1693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6383B8F3-8CEE-4475-B8BC-35CDAA6073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C0EC9074-2E53-4A10-AD44-36FC027AB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BEAD0-9EB9-4F1E-8764-84DD1D44515D}" type="datetimeFigureOut">
              <a:rPr lang="hr-HR" smtClean="0"/>
              <a:t>27.1.2021.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BF8F90BA-BF20-43C5-AA44-22A32A1CA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CD94AD89-7C94-4904-9124-78DBD1D6B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6A135-620F-4927-9DE9-8DC23BF1219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30299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51D849A-4AE9-4BED-A1CC-A81550B78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CCE00DD8-958C-41CE-AC5B-5A68B355F7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A539C053-C69B-43DD-AD2E-3D8D5452C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BEAD0-9EB9-4F1E-8764-84DD1D44515D}" type="datetimeFigureOut">
              <a:rPr lang="hr-HR" smtClean="0"/>
              <a:t>27.1.2021.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C2FFE1A3-EC54-46D7-8696-C53DB070D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4C30D4D9-4190-4827-AD4F-E9DB9045F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6A135-620F-4927-9DE9-8DC23BF1219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98087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FE4334F-26BD-41AE-BFA6-D894F20EA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483B40F2-4D8B-49E6-A2DE-88C82A6143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AEFEE468-99B4-4489-9793-419970130A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E7EB61B8-F042-4455-8464-D19D7FD74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BEAD0-9EB9-4F1E-8764-84DD1D44515D}" type="datetimeFigureOut">
              <a:rPr lang="hr-HR" smtClean="0"/>
              <a:t>27.1.2021.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E88A15-1AE6-4ED9-94BC-9130EA601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96E5B81-04CA-43B8-AD93-D0CD53BF9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6A135-620F-4927-9DE9-8DC23BF1219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14497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84E5B69E-9BAF-4024-97CF-B74DF99A5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E1D4F838-0944-47BA-842B-24E56BAF63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39401F51-494F-4C19-9C8B-11B27C29BE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1A7A6D8-AB88-42BF-8887-1BEC4ED481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9E7AEAEA-B3C7-4EDC-BDC7-B0004B6C55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5F3A271D-FAB8-4119-B3EA-612F67872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BEAD0-9EB9-4F1E-8764-84DD1D44515D}" type="datetimeFigureOut">
              <a:rPr lang="hr-HR" smtClean="0"/>
              <a:t>27.1.2021.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1777DBAB-25F4-4477-A0B5-894453C37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D1C11702-B3C8-44A1-B24A-F89C9D9DA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6A135-620F-4927-9DE9-8DC23BF1219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70296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F5D4971C-8179-4411-9222-15B95088F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1D02B2C6-3202-45A3-9340-DAB06D048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BEAD0-9EB9-4F1E-8764-84DD1D44515D}" type="datetimeFigureOut">
              <a:rPr lang="hr-HR" smtClean="0"/>
              <a:t>27.1.2021.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687CB58D-AE67-4FC5-AF28-EC0FE93BC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0815F0-9E54-46FB-9461-0A4B2253B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6A135-620F-4927-9DE9-8DC23BF1219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64436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ADBE7B3F-CEED-42FF-9C42-7C09025C7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BEAD0-9EB9-4F1E-8764-84DD1D44515D}" type="datetimeFigureOut">
              <a:rPr lang="hr-HR" smtClean="0"/>
              <a:t>27.1.2021.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B2A64F95-B164-40BF-BCD7-729D35B98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A49EA195-DD9E-4FA1-8A8B-DD96D9ABE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6A135-620F-4927-9DE9-8DC23BF1219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01364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CE5C8DC-FD08-46C2-A7AC-A39582C3E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18BD7985-E874-4FAD-8787-854E751BA2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20F80AB8-E4A2-4A3F-ABD5-362D345D5D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782E37BD-5036-4E54-B193-822AEA059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BEAD0-9EB9-4F1E-8764-84DD1D44515D}" type="datetimeFigureOut">
              <a:rPr lang="hr-HR" smtClean="0"/>
              <a:t>27.1.2021.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647E6482-CBD5-4711-8521-5A8F3BF12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62A3BEE3-68F6-4332-B44A-561490D5F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6A135-620F-4927-9DE9-8DC23BF1219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48155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6189A5-C69E-44B9-8515-DDD49C6139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6FEDED22-DBF7-47FF-B0DA-2D237B973B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C219BD1A-0A2A-43C0-A3BE-B46C23509D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768F53FE-6A5C-4F5E-8926-8822B2733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BEAD0-9EB9-4F1E-8764-84DD1D44515D}" type="datetimeFigureOut">
              <a:rPr lang="hr-HR" smtClean="0"/>
              <a:t>27.1.2021.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FA27DDE0-AFF1-47E5-B7B1-0D0998AD5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2C5E70CB-A20C-4E61-A0C0-0004A184E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6A135-620F-4927-9DE9-8DC23BF1219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11897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CBD9590D-D8EA-4D89-998B-AC3BBAA9D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F977EC88-E457-483F-B5B6-3813F29D7E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93F8313C-47EA-4969-B453-005F92F618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BEAD0-9EB9-4F1E-8764-84DD1D44515D}" type="datetimeFigureOut">
              <a:rPr lang="hr-HR" smtClean="0"/>
              <a:t>27.1.2021.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AB3C4E8-E833-43FF-9918-9432012ED3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6DEE3773-7A30-4547-9EF8-5FD0B4AE9F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D6A135-620F-4927-9DE9-8DC23BF1219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14796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C28D73D-2836-4610-A4B3-B9503EA7B1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b="1" dirty="0" err="1">
                <a:solidFill>
                  <a:srgbClr val="66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</a:t>
            </a:r>
            <a:r>
              <a:rPr lang="hr-HR" b="1">
                <a:solidFill>
                  <a:srgbClr val="66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5 </a:t>
            </a:r>
            <a:r>
              <a:rPr lang="hr-HR" b="1" dirty="0">
                <a:solidFill>
                  <a:srgbClr val="66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hr-HR" b="1" dirty="0" err="1">
                <a:solidFill>
                  <a:srgbClr val="66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Dream</a:t>
            </a:r>
            <a:r>
              <a:rPr lang="hr-HR" b="1" dirty="0">
                <a:solidFill>
                  <a:srgbClr val="66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>
                <a:solidFill>
                  <a:srgbClr val="66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world</a:t>
            </a:r>
            <a:endParaRPr lang="hr-HR" b="1" dirty="0">
              <a:solidFill>
                <a:srgbClr val="66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9EB5CD7F-4390-43B2-A069-E241A39CFC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/>
              <a:t>Prema udžbeniku </a:t>
            </a:r>
            <a:r>
              <a:rPr lang="hr-HR" i="1" dirty="0" err="1"/>
              <a:t>Dip</a:t>
            </a:r>
            <a:r>
              <a:rPr lang="hr-HR" i="1" dirty="0"/>
              <a:t> </a:t>
            </a:r>
            <a:r>
              <a:rPr lang="hr-HR" i="1" dirty="0" err="1"/>
              <a:t>in</a:t>
            </a:r>
            <a:r>
              <a:rPr lang="hr-HR" i="1" dirty="0"/>
              <a:t> 6, </a:t>
            </a:r>
            <a:r>
              <a:rPr lang="hr-HR" dirty="0"/>
              <a:t>Školska knjiga</a:t>
            </a:r>
          </a:p>
        </p:txBody>
      </p:sp>
    </p:spTree>
    <p:extLst>
      <p:ext uri="{BB962C8B-B14F-4D97-AF65-F5344CB8AC3E}">
        <p14:creationId xmlns:p14="http://schemas.microsoft.com/office/powerpoint/2010/main" val="1799045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30F4B20-364D-4235-9A4B-5889530F4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err="1">
                <a:solidFill>
                  <a:srgbClr val="66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Creatures</a:t>
            </a:r>
            <a:r>
              <a:rPr lang="hr-HR" b="1" dirty="0">
                <a:solidFill>
                  <a:srgbClr val="66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</p:txBody>
      </p:sp>
      <p:pic>
        <p:nvPicPr>
          <p:cNvPr id="1026" name="Picture 2" descr="Fairies of the Realms Part 3: The Brownie and the Boggart | The Stranger's  Bookshelf">
            <a:extLst>
              <a:ext uri="{FF2B5EF4-FFF2-40B4-BE49-F238E27FC236}">
                <a16:creationId xmlns:a16="http://schemas.microsoft.com/office/drawing/2014/main" id="{60B00979-6B26-4AFC-A1C0-BA1A220120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849" y="1616551"/>
            <a:ext cx="2648358" cy="46985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2" name="Picture 8" descr="Stunning Digital Illustrations By Lei Sheng | Elfos y hadas, Fantasía de  elfos, Tierra hueca">
            <a:extLst>
              <a:ext uri="{FF2B5EF4-FFF2-40B4-BE49-F238E27FC236}">
                <a16:creationId xmlns:a16="http://schemas.microsoft.com/office/drawing/2014/main" id="{905C10F2-75B6-4C6F-B197-5425307A4F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6521" y="304482"/>
            <a:ext cx="2671847" cy="33378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4" name="Picture 10" descr="Werewolves and Wildness: The Open Graves, Open Minds special issue of  Gothic Studies - Edinburgh University Press Blog">
            <a:extLst>
              <a:ext uri="{FF2B5EF4-FFF2-40B4-BE49-F238E27FC236}">
                <a16:creationId xmlns:a16="http://schemas.microsoft.com/office/drawing/2014/main" id="{A5D15583-F93E-4970-A5BE-05C4D32A41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721" y="3703003"/>
            <a:ext cx="4876800" cy="304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8" name="Picture 14" descr="Index of /wp-content/uploads/2015/12">
            <a:extLst>
              <a:ext uri="{FF2B5EF4-FFF2-40B4-BE49-F238E27FC236}">
                <a16:creationId xmlns:a16="http://schemas.microsoft.com/office/drawing/2014/main" id="{F4F66440-22CC-49C8-A0B4-BC0EF770FF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47516" y="3057843"/>
            <a:ext cx="4452268" cy="27790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40" name="Picture 16" descr="Fearies are described as 'human-like'. Often times fey have different  features such as colors, shapes, sizes, wings, … | Fairy pictures, Fantasy  fairy, Fairy dragon">
            <a:extLst>
              <a:ext uri="{FF2B5EF4-FFF2-40B4-BE49-F238E27FC236}">
                <a16:creationId xmlns:a16="http://schemas.microsoft.com/office/drawing/2014/main" id="{BD53235C-117F-44B5-ADE2-953C50C309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4557" y="2942114"/>
            <a:ext cx="2289365" cy="31476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44" name="Picture 20" descr="Why So Many People Make Their Password 'Dragon' | WIRED">
            <a:extLst>
              <a:ext uri="{FF2B5EF4-FFF2-40B4-BE49-F238E27FC236}">
                <a16:creationId xmlns:a16="http://schemas.microsoft.com/office/drawing/2014/main" id="{A32782F6-13EA-4570-BFFD-64A85201DF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1191" y="331311"/>
            <a:ext cx="5140960" cy="25704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70066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B5537FB-28E8-41F9-956E-772F6F3E1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6075"/>
            <a:ext cx="10515600" cy="1325563"/>
          </a:xfrm>
        </p:spPr>
        <p:txBody>
          <a:bodyPr>
            <a:normAutofit/>
          </a:bodyPr>
          <a:lstStyle/>
          <a:p>
            <a:r>
              <a:rPr lang="hr-HR" sz="4000" dirty="0" err="1">
                <a:solidFill>
                  <a:schemeClr val="accent2"/>
                </a:solidFill>
              </a:rPr>
              <a:t>Reading</a:t>
            </a:r>
            <a:r>
              <a:rPr lang="hr-HR" sz="4000" dirty="0">
                <a:solidFill>
                  <a:schemeClr val="accent2"/>
                </a:solidFill>
              </a:rPr>
              <a:t>: </a:t>
            </a:r>
            <a:r>
              <a:rPr lang="hr-HR" sz="4000" i="1" dirty="0" err="1">
                <a:solidFill>
                  <a:schemeClr val="accent2"/>
                </a:solidFill>
              </a:rPr>
              <a:t>Fantasy</a:t>
            </a:r>
            <a:r>
              <a:rPr lang="hr-HR" sz="4000" i="1" dirty="0">
                <a:solidFill>
                  <a:schemeClr val="accent2"/>
                </a:solidFill>
              </a:rPr>
              <a:t> </a:t>
            </a:r>
            <a:r>
              <a:rPr lang="hr-HR" sz="4000" i="1" dirty="0" err="1">
                <a:solidFill>
                  <a:schemeClr val="accent2"/>
                </a:solidFill>
              </a:rPr>
              <a:t>Creatures</a:t>
            </a:r>
            <a:r>
              <a:rPr lang="hr-HR" sz="4000" dirty="0">
                <a:solidFill>
                  <a:schemeClr val="accent2"/>
                </a:solidFill>
              </a:rPr>
              <a:t> </a:t>
            </a:r>
            <a:br>
              <a:rPr lang="hr-HR" sz="4000" dirty="0">
                <a:solidFill>
                  <a:schemeClr val="accent2"/>
                </a:solidFill>
              </a:rPr>
            </a:br>
            <a:r>
              <a:rPr lang="hr-HR" sz="4000" dirty="0" err="1">
                <a:solidFill>
                  <a:schemeClr val="accent2"/>
                </a:solidFill>
              </a:rPr>
              <a:t>book</a:t>
            </a:r>
            <a:r>
              <a:rPr lang="hr-HR" sz="4000" dirty="0">
                <a:solidFill>
                  <a:schemeClr val="accent2"/>
                </a:solidFill>
              </a:rPr>
              <a:t>, </a:t>
            </a:r>
            <a:r>
              <a:rPr lang="hr-HR" sz="4000" dirty="0" err="1">
                <a:solidFill>
                  <a:schemeClr val="accent2"/>
                </a:solidFill>
              </a:rPr>
              <a:t>pg</a:t>
            </a:r>
            <a:r>
              <a:rPr lang="hr-HR" sz="4000" dirty="0">
                <a:solidFill>
                  <a:schemeClr val="accent2"/>
                </a:solidFill>
              </a:rPr>
              <a:t> 106</a:t>
            </a:r>
          </a:p>
        </p:txBody>
      </p:sp>
      <p:graphicFrame>
        <p:nvGraphicFramePr>
          <p:cNvPr id="4" name="Rezervirano mjesto sadržaja 3">
            <a:extLst>
              <a:ext uri="{FF2B5EF4-FFF2-40B4-BE49-F238E27FC236}">
                <a16:creationId xmlns:a16="http://schemas.microsoft.com/office/drawing/2014/main" id="{85EFB1B3-F962-4C50-90A6-0DB530C887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5454458"/>
              </p:ext>
            </p:extLst>
          </p:nvPr>
        </p:nvGraphicFramePr>
        <p:xfrm>
          <a:off x="838200" y="2247900"/>
          <a:ext cx="10246360" cy="388674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312093">
                  <a:extLst>
                    <a:ext uri="{9D8B030D-6E8A-4147-A177-3AD203B41FA5}">
                      <a16:colId xmlns:a16="http://schemas.microsoft.com/office/drawing/2014/main" val="551998629"/>
                    </a:ext>
                  </a:extLst>
                </a:gridCol>
                <a:gridCol w="2484076">
                  <a:extLst>
                    <a:ext uri="{9D8B030D-6E8A-4147-A177-3AD203B41FA5}">
                      <a16:colId xmlns:a16="http://schemas.microsoft.com/office/drawing/2014/main" val="2208300398"/>
                    </a:ext>
                  </a:extLst>
                </a:gridCol>
                <a:gridCol w="2834099">
                  <a:extLst>
                    <a:ext uri="{9D8B030D-6E8A-4147-A177-3AD203B41FA5}">
                      <a16:colId xmlns:a16="http://schemas.microsoft.com/office/drawing/2014/main" val="1068499054"/>
                    </a:ext>
                  </a:extLst>
                </a:gridCol>
                <a:gridCol w="2616092">
                  <a:extLst>
                    <a:ext uri="{9D8B030D-6E8A-4147-A177-3AD203B41FA5}">
                      <a16:colId xmlns:a16="http://schemas.microsoft.com/office/drawing/2014/main" val="4063928843"/>
                    </a:ext>
                  </a:extLst>
                </a:gridCol>
              </a:tblGrid>
              <a:tr h="438150">
                <a:tc>
                  <a:txBody>
                    <a:bodyPr/>
                    <a:lstStyle/>
                    <a:p>
                      <a:r>
                        <a:rPr lang="hr-HR" sz="2400" dirty="0" err="1">
                          <a:solidFill>
                            <a:schemeClr val="tx1"/>
                          </a:solidFill>
                          <a:effectLst/>
                        </a:rPr>
                        <a:t>fantasy</a:t>
                      </a:r>
                      <a:r>
                        <a:rPr lang="hr-HR" sz="24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hr-HR" sz="2400" dirty="0" err="1">
                          <a:solidFill>
                            <a:schemeClr val="tx1"/>
                          </a:solidFill>
                          <a:effectLst/>
                        </a:rPr>
                        <a:t>creatures</a:t>
                      </a:r>
                      <a:endParaRPr lang="hr-HR" sz="3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24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hr-HR" sz="2400" dirty="0" err="1">
                          <a:solidFill>
                            <a:schemeClr val="tx1"/>
                          </a:solidFill>
                          <a:effectLst/>
                        </a:rPr>
                        <a:t>they</a:t>
                      </a:r>
                      <a:r>
                        <a:rPr lang="hr-HR" sz="2400" dirty="0">
                          <a:solidFill>
                            <a:schemeClr val="tx1"/>
                          </a:solidFill>
                          <a:effectLst/>
                        </a:rPr>
                        <a:t> live</a:t>
                      </a:r>
                      <a:endParaRPr lang="hr-HR" sz="3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2400">
                          <a:solidFill>
                            <a:schemeClr val="tx1"/>
                          </a:solidFill>
                          <a:effectLst/>
                        </a:rPr>
                        <a:t>what they do</a:t>
                      </a:r>
                      <a:endParaRPr lang="hr-HR" sz="3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2400" dirty="0" err="1">
                          <a:solidFill>
                            <a:schemeClr val="tx1"/>
                          </a:solidFill>
                          <a:effectLst/>
                        </a:rPr>
                        <a:t>character</a:t>
                      </a:r>
                      <a:endParaRPr lang="hr-HR" sz="3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7264013"/>
                  </a:ext>
                </a:extLst>
              </a:tr>
              <a:tr h="574765">
                <a:tc>
                  <a:txBody>
                    <a:bodyPr/>
                    <a:lstStyle/>
                    <a:p>
                      <a:pPr algn="l"/>
                      <a:r>
                        <a:rPr lang="hr-HR" sz="2400" dirty="0">
                          <a:solidFill>
                            <a:schemeClr val="tx1"/>
                          </a:solidFill>
                          <a:effectLst/>
                        </a:rPr>
                        <a:t>   </a:t>
                      </a:r>
                      <a:r>
                        <a:rPr lang="hr-HR" sz="2400" dirty="0" err="1">
                          <a:solidFill>
                            <a:schemeClr val="tx1"/>
                          </a:solidFill>
                          <a:effectLst/>
                        </a:rPr>
                        <a:t>ghosts</a:t>
                      </a:r>
                      <a:endParaRPr lang="hr-HR" sz="3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2000">
                          <a:solidFill>
                            <a:schemeClr val="tx1"/>
                          </a:solidFill>
                          <a:effectLst/>
                        </a:rPr>
                        <a:t>in old castles</a:t>
                      </a:r>
                      <a:endParaRPr lang="hr-HR" sz="3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2000" dirty="0">
                          <a:solidFill>
                            <a:schemeClr val="tx1"/>
                          </a:solidFill>
                          <a:effectLst/>
                        </a:rPr>
                        <a:t> make </a:t>
                      </a:r>
                      <a:r>
                        <a:rPr lang="hr-HR" sz="2000" dirty="0" err="1">
                          <a:solidFill>
                            <a:schemeClr val="tx1"/>
                          </a:solidFill>
                          <a:effectLst/>
                        </a:rPr>
                        <a:t>strange</a:t>
                      </a:r>
                      <a:r>
                        <a:rPr lang="hr-HR" sz="20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hr-HR" sz="2000" dirty="0" err="1">
                          <a:solidFill>
                            <a:schemeClr val="tx1"/>
                          </a:solidFill>
                          <a:effectLst/>
                        </a:rPr>
                        <a:t>noises</a:t>
                      </a:r>
                      <a:endParaRPr lang="hr-HR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2000" b="0" dirty="0" err="1">
                          <a:solidFill>
                            <a:schemeClr val="tx1"/>
                          </a:solidFill>
                          <a:effectLst/>
                        </a:rPr>
                        <a:t>friendly</a:t>
                      </a:r>
                      <a:r>
                        <a:rPr lang="hr-HR" sz="2000" b="0" dirty="0">
                          <a:solidFill>
                            <a:schemeClr val="tx1"/>
                          </a:solidFill>
                          <a:effectLst/>
                        </a:rPr>
                        <a:t> /</a:t>
                      </a:r>
                      <a:r>
                        <a:rPr lang="hr-HR" sz="2000" b="0" dirty="0" err="1">
                          <a:solidFill>
                            <a:schemeClr val="tx1"/>
                          </a:solidFill>
                          <a:effectLst/>
                        </a:rPr>
                        <a:t>unfriendly</a:t>
                      </a:r>
                      <a:endParaRPr lang="hr-HR" sz="3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7615956"/>
                  </a:ext>
                </a:extLst>
              </a:tr>
              <a:tr h="1149532">
                <a:tc>
                  <a:txBody>
                    <a:bodyPr/>
                    <a:lstStyle/>
                    <a:p>
                      <a:pPr algn="l"/>
                      <a:r>
                        <a:rPr lang="hr-HR" sz="2400" dirty="0">
                          <a:solidFill>
                            <a:schemeClr val="tx1"/>
                          </a:solidFill>
                          <a:effectLst/>
                        </a:rPr>
                        <a:t>   </a:t>
                      </a:r>
                      <a:r>
                        <a:rPr lang="hr-HR" sz="2400" dirty="0" err="1">
                          <a:solidFill>
                            <a:schemeClr val="tx1"/>
                          </a:solidFill>
                          <a:effectLst/>
                        </a:rPr>
                        <a:t>brownies</a:t>
                      </a:r>
                      <a:endParaRPr lang="hr-HR" sz="3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2000">
                          <a:solidFill>
                            <a:schemeClr val="tx1"/>
                          </a:solidFill>
                          <a:effectLst/>
                        </a:rPr>
                        <a:t>on a farm</a:t>
                      </a:r>
                      <a:endParaRPr lang="hr-HR" sz="3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2000" dirty="0" err="1">
                          <a:solidFill>
                            <a:schemeClr val="tx1"/>
                          </a:solidFill>
                          <a:effectLst/>
                        </a:rPr>
                        <a:t>help</a:t>
                      </a:r>
                      <a:r>
                        <a:rPr lang="hr-HR" sz="20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hr-HR" sz="2000" dirty="0" err="1">
                          <a:solidFill>
                            <a:schemeClr val="tx1"/>
                          </a:solidFill>
                          <a:effectLst/>
                        </a:rPr>
                        <a:t>with</a:t>
                      </a:r>
                      <a:r>
                        <a:rPr lang="hr-HR" sz="20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hr-HR" sz="2000" dirty="0" err="1">
                          <a:solidFill>
                            <a:schemeClr val="tx1"/>
                          </a:solidFill>
                          <a:effectLst/>
                        </a:rPr>
                        <a:t>domestic</a:t>
                      </a:r>
                      <a:endParaRPr lang="hr-HR" sz="3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r>
                        <a:rPr lang="hr-HR" sz="2000" dirty="0" err="1">
                          <a:solidFill>
                            <a:schemeClr val="tx1"/>
                          </a:solidFill>
                          <a:effectLst/>
                        </a:rPr>
                        <a:t>chores</a:t>
                      </a:r>
                      <a:r>
                        <a:rPr lang="hr-HR" sz="2000" dirty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hr-HR" sz="2000" dirty="0" err="1">
                          <a:solidFill>
                            <a:schemeClr val="tx1"/>
                          </a:solidFill>
                          <a:effectLst/>
                        </a:rPr>
                        <a:t>play</a:t>
                      </a:r>
                      <a:r>
                        <a:rPr lang="hr-HR" sz="20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hr-HR" sz="2000" dirty="0" err="1">
                          <a:solidFill>
                            <a:schemeClr val="tx1"/>
                          </a:solidFill>
                          <a:effectLst/>
                        </a:rPr>
                        <a:t>tricks</a:t>
                      </a:r>
                      <a:endParaRPr lang="hr-HR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2000" b="0" dirty="0" err="1">
                          <a:solidFill>
                            <a:schemeClr val="tx1"/>
                          </a:solidFill>
                          <a:effectLst/>
                        </a:rPr>
                        <a:t>friendly</a:t>
                      </a:r>
                      <a:r>
                        <a:rPr lang="hr-HR" sz="2000" b="0" dirty="0">
                          <a:solidFill>
                            <a:schemeClr val="tx1"/>
                          </a:solidFill>
                          <a:effectLst/>
                        </a:rPr>
                        <a:t> / rude</a:t>
                      </a:r>
                      <a:endParaRPr lang="hr-HR" sz="3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8693455"/>
                  </a:ext>
                </a:extLst>
              </a:tr>
              <a:tr h="574765">
                <a:tc>
                  <a:txBody>
                    <a:bodyPr/>
                    <a:lstStyle/>
                    <a:p>
                      <a:pPr algn="l"/>
                      <a:r>
                        <a:rPr lang="hr-HR" sz="2400" dirty="0">
                          <a:solidFill>
                            <a:schemeClr val="tx1"/>
                          </a:solidFill>
                          <a:effectLst/>
                        </a:rPr>
                        <a:t>   </a:t>
                      </a:r>
                      <a:r>
                        <a:rPr lang="hr-HR" sz="2400" dirty="0" err="1">
                          <a:solidFill>
                            <a:schemeClr val="tx1"/>
                          </a:solidFill>
                          <a:effectLst/>
                        </a:rPr>
                        <a:t>goblins</a:t>
                      </a:r>
                      <a:endParaRPr lang="hr-HR" sz="3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2000">
                          <a:solidFill>
                            <a:schemeClr val="tx1"/>
                          </a:solidFill>
                          <a:effectLst/>
                        </a:rPr>
                        <a:t>outside</a:t>
                      </a:r>
                      <a:endParaRPr lang="hr-HR" sz="3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2000">
                          <a:solidFill>
                            <a:schemeClr val="tx1"/>
                          </a:solidFill>
                          <a:effectLst/>
                        </a:rPr>
                        <a:t>scare animals and people</a:t>
                      </a:r>
                      <a:endParaRPr lang="hr-HR" sz="3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2000" b="0" dirty="0" err="1">
                          <a:solidFill>
                            <a:schemeClr val="tx1"/>
                          </a:solidFill>
                          <a:effectLst/>
                        </a:rPr>
                        <a:t>evil</a:t>
                      </a:r>
                      <a:endParaRPr lang="hr-HR" sz="3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4481049"/>
                  </a:ext>
                </a:extLst>
              </a:tr>
              <a:tr h="574765">
                <a:tc>
                  <a:txBody>
                    <a:bodyPr/>
                    <a:lstStyle/>
                    <a:p>
                      <a:pPr algn="l"/>
                      <a:r>
                        <a:rPr lang="hr-HR" sz="2400" dirty="0">
                          <a:solidFill>
                            <a:schemeClr val="tx1"/>
                          </a:solidFill>
                          <a:effectLst/>
                        </a:rPr>
                        <a:t>   </a:t>
                      </a:r>
                      <a:r>
                        <a:rPr lang="hr-HR" sz="2400" dirty="0" err="1">
                          <a:solidFill>
                            <a:schemeClr val="tx1"/>
                          </a:solidFill>
                          <a:effectLst/>
                        </a:rPr>
                        <a:t>kelpies</a:t>
                      </a:r>
                      <a:endParaRPr lang="hr-HR" sz="3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2000" dirty="0" err="1">
                          <a:solidFill>
                            <a:schemeClr val="tx1"/>
                          </a:solidFill>
                          <a:effectLst/>
                        </a:rPr>
                        <a:t>close</a:t>
                      </a:r>
                      <a:r>
                        <a:rPr lang="hr-HR" sz="2000" dirty="0">
                          <a:solidFill>
                            <a:schemeClr val="tx1"/>
                          </a:solidFill>
                          <a:effectLst/>
                        </a:rPr>
                        <a:t> to water</a:t>
                      </a:r>
                      <a:endParaRPr lang="hr-HR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2000" dirty="0" err="1">
                          <a:solidFill>
                            <a:schemeClr val="tx1"/>
                          </a:solidFill>
                          <a:effectLst/>
                        </a:rPr>
                        <a:t>sometimes</a:t>
                      </a:r>
                      <a:r>
                        <a:rPr lang="hr-HR" sz="20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hr-HR" sz="2000" dirty="0" err="1">
                          <a:solidFill>
                            <a:schemeClr val="tx1"/>
                          </a:solidFill>
                          <a:effectLst/>
                        </a:rPr>
                        <a:t>drown</a:t>
                      </a:r>
                      <a:r>
                        <a:rPr lang="hr-HR" sz="20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hr-HR" sz="2000" dirty="0" err="1">
                          <a:solidFill>
                            <a:schemeClr val="tx1"/>
                          </a:solidFill>
                          <a:effectLst/>
                        </a:rPr>
                        <a:t>people</a:t>
                      </a:r>
                      <a:endParaRPr lang="hr-HR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2000" b="0" dirty="0" err="1">
                          <a:solidFill>
                            <a:schemeClr val="tx1"/>
                          </a:solidFill>
                          <a:effectLst/>
                        </a:rPr>
                        <a:t>dangerous</a:t>
                      </a:r>
                      <a:endParaRPr lang="hr-HR" sz="3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7636466"/>
                  </a:ext>
                </a:extLst>
              </a:tr>
              <a:tr h="574765">
                <a:tc>
                  <a:txBody>
                    <a:bodyPr/>
                    <a:lstStyle/>
                    <a:p>
                      <a:pPr algn="l"/>
                      <a:r>
                        <a:rPr lang="hr-HR" sz="2400" dirty="0">
                          <a:solidFill>
                            <a:schemeClr val="tx1"/>
                          </a:solidFill>
                          <a:effectLst/>
                        </a:rPr>
                        <a:t>   </a:t>
                      </a:r>
                      <a:r>
                        <a:rPr lang="hr-HR" sz="2400" dirty="0" err="1">
                          <a:solidFill>
                            <a:schemeClr val="tx1"/>
                          </a:solidFill>
                          <a:effectLst/>
                        </a:rPr>
                        <a:t>fairies</a:t>
                      </a:r>
                      <a:endParaRPr lang="hr-HR" sz="3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2000" b="0">
                          <a:solidFill>
                            <a:schemeClr val="tx1"/>
                          </a:solidFill>
                          <a:effectLst/>
                        </a:rPr>
                        <a:t>In filed / meadow</a:t>
                      </a:r>
                      <a:endParaRPr lang="hr-HR" sz="32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2000" b="0" dirty="0" err="1">
                          <a:solidFill>
                            <a:schemeClr val="tx1"/>
                          </a:solidFill>
                          <a:effectLst/>
                        </a:rPr>
                        <a:t>fly</a:t>
                      </a:r>
                      <a:r>
                        <a:rPr lang="hr-HR" sz="2000" b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hr-HR" sz="2000" b="0" dirty="0" err="1">
                          <a:solidFill>
                            <a:schemeClr val="tx1"/>
                          </a:solidFill>
                          <a:effectLst/>
                        </a:rPr>
                        <a:t>and</a:t>
                      </a:r>
                      <a:r>
                        <a:rPr lang="hr-HR" sz="2000" b="0" dirty="0">
                          <a:solidFill>
                            <a:schemeClr val="tx1"/>
                          </a:solidFill>
                          <a:effectLst/>
                        </a:rPr>
                        <a:t> dance</a:t>
                      </a:r>
                      <a:endParaRPr lang="hr-HR" sz="3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2000" b="0" dirty="0" err="1">
                          <a:solidFill>
                            <a:schemeClr val="tx1"/>
                          </a:solidFill>
                          <a:effectLst/>
                        </a:rPr>
                        <a:t>don't</a:t>
                      </a:r>
                      <a:r>
                        <a:rPr lang="hr-HR" sz="2000" b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hr-HR" sz="2000" b="0" dirty="0" err="1">
                          <a:solidFill>
                            <a:schemeClr val="tx1"/>
                          </a:solidFill>
                          <a:effectLst/>
                        </a:rPr>
                        <a:t>like</a:t>
                      </a:r>
                      <a:r>
                        <a:rPr lang="hr-HR" sz="2000" b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hr-HR" sz="2000" b="0" dirty="0" err="1">
                          <a:solidFill>
                            <a:schemeClr val="tx1"/>
                          </a:solidFill>
                          <a:effectLst/>
                        </a:rPr>
                        <a:t>people</a:t>
                      </a:r>
                      <a:endParaRPr lang="hr-HR" sz="3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432142"/>
                  </a:ext>
                </a:extLst>
              </a:tr>
            </a:tbl>
          </a:graphicData>
        </a:graphic>
      </p:graphicFrame>
      <p:sp>
        <p:nvSpPr>
          <p:cNvPr id="5" name="Pravokutnik 4">
            <a:extLst>
              <a:ext uri="{FF2B5EF4-FFF2-40B4-BE49-F238E27FC236}">
                <a16:creationId xmlns:a16="http://schemas.microsoft.com/office/drawing/2014/main" id="{58EBA896-BEE1-447A-A6FB-B6430E4CF3A2}"/>
              </a:ext>
            </a:extLst>
          </p:cNvPr>
          <p:cNvSpPr/>
          <p:nvPr/>
        </p:nvSpPr>
        <p:spPr>
          <a:xfrm>
            <a:off x="3181350" y="2743200"/>
            <a:ext cx="1590675" cy="304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6" name="Pravokutnik 5">
            <a:extLst>
              <a:ext uri="{FF2B5EF4-FFF2-40B4-BE49-F238E27FC236}">
                <a16:creationId xmlns:a16="http://schemas.microsoft.com/office/drawing/2014/main" id="{E28AB1FA-8E29-49F8-A42C-22D4DAA2A839}"/>
              </a:ext>
            </a:extLst>
          </p:cNvPr>
          <p:cNvSpPr/>
          <p:nvPr/>
        </p:nvSpPr>
        <p:spPr>
          <a:xfrm>
            <a:off x="5657850" y="2762250"/>
            <a:ext cx="2409825" cy="28575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" name="Pravokutnik 6">
            <a:extLst>
              <a:ext uri="{FF2B5EF4-FFF2-40B4-BE49-F238E27FC236}">
                <a16:creationId xmlns:a16="http://schemas.microsoft.com/office/drawing/2014/main" id="{FB0CE867-F304-4F61-A143-55E6EC5861BE}"/>
              </a:ext>
            </a:extLst>
          </p:cNvPr>
          <p:cNvSpPr/>
          <p:nvPr/>
        </p:nvSpPr>
        <p:spPr>
          <a:xfrm>
            <a:off x="8534400" y="2752725"/>
            <a:ext cx="2095500" cy="304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8" name="Pravokutnik 7">
            <a:extLst>
              <a:ext uri="{FF2B5EF4-FFF2-40B4-BE49-F238E27FC236}">
                <a16:creationId xmlns:a16="http://schemas.microsoft.com/office/drawing/2014/main" id="{940E9BF7-DBCE-47D9-9BBA-6A46ACDE7B2E}"/>
              </a:ext>
            </a:extLst>
          </p:cNvPr>
          <p:cNvSpPr/>
          <p:nvPr/>
        </p:nvSpPr>
        <p:spPr>
          <a:xfrm>
            <a:off x="3181350" y="3319462"/>
            <a:ext cx="1590675" cy="304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9" name="Pravokutnik 8">
            <a:extLst>
              <a:ext uri="{FF2B5EF4-FFF2-40B4-BE49-F238E27FC236}">
                <a16:creationId xmlns:a16="http://schemas.microsoft.com/office/drawing/2014/main" id="{A08D0835-09B8-4EC5-9DD7-0E9559761B6E}"/>
              </a:ext>
            </a:extLst>
          </p:cNvPr>
          <p:cNvSpPr/>
          <p:nvPr/>
        </p:nvSpPr>
        <p:spPr>
          <a:xfrm>
            <a:off x="5657850" y="3315890"/>
            <a:ext cx="2105025" cy="62746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0" name="Pravokutnik 9">
            <a:extLst>
              <a:ext uri="{FF2B5EF4-FFF2-40B4-BE49-F238E27FC236}">
                <a16:creationId xmlns:a16="http://schemas.microsoft.com/office/drawing/2014/main" id="{41100584-B53A-4616-84AE-D30C2F18C6BF}"/>
              </a:ext>
            </a:extLst>
          </p:cNvPr>
          <p:cNvSpPr/>
          <p:nvPr/>
        </p:nvSpPr>
        <p:spPr>
          <a:xfrm>
            <a:off x="8534400" y="3309937"/>
            <a:ext cx="1590675" cy="304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1" name="Pravokutnik 10">
            <a:extLst>
              <a:ext uri="{FF2B5EF4-FFF2-40B4-BE49-F238E27FC236}">
                <a16:creationId xmlns:a16="http://schemas.microsoft.com/office/drawing/2014/main" id="{98C311F2-BCB8-46D0-9B74-64180C397F71}"/>
              </a:ext>
            </a:extLst>
          </p:cNvPr>
          <p:cNvSpPr/>
          <p:nvPr/>
        </p:nvSpPr>
        <p:spPr>
          <a:xfrm>
            <a:off x="3181350" y="4422252"/>
            <a:ext cx="1590675" cy="304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2" name="Pravokutnik 11">
            <a:extLst>
              <a:ext uri="{FF2B5EF4-FFF2-40B4-BE49-F238E27FC236}">
                <a16:creationId xmlns:a16="http://schemas.microsoft.com/office/drawing/2014/main" id="{85036FDE-F0B0-40A4-877A-245A754D2CE7}"/>
              </a:ext>
            </a:extLst>
          </p:cNvPr>
          <p:cNvSpPr/>
          <p:nvPr/>
        </p:nvSpPr>
        <p:spPr>
          <a:xfrm>
            <a:off x="5657850" y="4438921"/>
            <a:ext cx="2667000" cy="28575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3" name="Pravokutnik 12">
            <a:extLst>
              <a:ext uri="{FF2B5EF4-FFF2-40B4-BE49-F238E27FC236}">
                <a16:creationId xmlns:a16="http://schemas.microsoft.com/office/drawing/2014/main" id="{59257DAB-B4EE-4F30-98DA-296441B0882D}"/>
              </a:ext>
            </a:extLst>
          </p:cNvPr>
          <p:cNvSpPr/>
          <p:nvPr/>
        </p:nvSpPr>
        <p:spPr>
          <a:xfrm>
            <a:off x="8534400" y="4438921"/>
            <a:ext cx="1590675" cy="304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4" name="Pravokutnik 13">
            <a:extLst>
              <a:ext uri="{FF2B5EF4-FFF2-40B4-BE49-F238E27FC236}">
                <a16:creationId xmlns:a16="http://schemas.microsoft.com/office/drawing/2014/main" id="{9EF9E9D1-C4C8-410B-8C08-9EF8F30DD6BE}"/>
              </a:ext>
            </a:extLst>
          </p:cNvPr>
          <p:cNvSpPr/>
          <p:nvPr/>
        </p:nvSpPr>
        <p:spPr>
          <a:xfrm>
            <a:off x="3181350" y="4998514"/>
            <a:ext cx="1590675" cy="304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5" name="Pravokutnik 14">
            <a:extLst>
              <a:ext uri="{FF2B5EF4-FFF2-40B4-BE49-F238E27FC236}">
                <a16:creationId xmlns:a16="http://schemas.microsoft.com/office/drawing/2014/main" id="{9966C5D9-B302-411F-B92C-334BDB5839BE}"/>
              </a:ext>
            </a:extLst>
          </p:cNvPr>
          <p:cNvSpPr/>
          <p:nvPr/>
        </p:nvSpPr>
        <p:spPr>
          <a:xfrm>
            <a:off x="5657850" y="5010420"/>
            <a:ext cx="2667000" cy="29289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6" name="Pravokutnik 15">
            <a:extLst>
              <a:ext uri="{FF2B5EF4-FFF2-40B4-BE49-F238E27FC236}">
                <a16:creationId xmlns:a16="http://schemas.microsoft.com/office/drawing/2014/main" id="{F1A67945-9573-486B-B337-F322AA6A68D6}"/>
              </a:ext>
            </a:extLst>
          </p:cNvPr>
          <p:cNvSpPr/>
          <p:nvPr/>
        </p:nvSpPr>
        <p:spPr>
          <a:xfrm>
            <a:off x="8534399" y="5024708"/>
            <a:ext cx="1590675" cy="304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7" name="Pravokutnik 16">
            <a:extLst>
              <a:ext uri="{FF2B5EF4-FFF2-40B4-BE49-F238E27FC236}">
                <a16:creationId xmlns:a16="http://schemas.microsoft.com/office/drawing/2014/main" id="{E860AAC6-3BC5-453E-8961-A994B7B02EB4}"/>
              </a:ext>
            </a:extLst>
          </p:cNvPr>
          <p:cNvSpPr/>
          <p:nvPr/>
        </p:nvSpPr>
        <p:spPr>
          <a:xfrm>
            <a:off x="3181350" y="5574776"/>
            <a:ext cx="1990725" cy="304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8" name="Pravokutnik 17">
            <a:extLst>
              <a:ext uri="{FF2B5EF4-FFF2-40B4-BE49-F238E27FC236}">
                <a16:creationId xmlns:a16="http://schemas.microsoft.com/office/drawing/2014/main" id="{C635C0A6-F07F-4C92-828D-C6A03954AA74}"/>
              </a:ext>
            </a:extLst>
          </p:cNvPr>
          <p:cNvSpPr/>
          <p:nvPr/>
        </p:nvSpPr>
        <p:spPr>
          <a:xfrm>
            <a:off x="5657850" y="5589063"/>
            <a:ext cx="1590675" cy="304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9" name="Pravokutnik 18">
            <a:extLst>
              <a:ext uri="{FF2B5EF4-FFF2-40B4-BE49-F238E27FC236}">
                <a16:creationId xmlns:a16="http://schemas.microsoft.com/office/drawing/2014/main" id="{66D50979-EBA8-43F9-9BC5-B3BBDADEF195}"/>
              </a:ext>
            </a:extLst>
          </p:cNvPr>
          <p:cNvSpPr/>
          <p:nvPr/>
        </p:nvSpPr>
        <p:spPr>
          <a:xfrm>
            <a:off x="8534398" y="5589063"/>
            <a:ext cx="2009777" cy="42121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8076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>
            <a:extLst>
              <a:ext uri="{FF2B5EF4-FFF2-40B4-BE49-F238E27FC236}">
                <a16:creationId xmlns:a16="http://schemas.microsoft.com/office/drawing/2014/main" id="{42A1DE3A-FDA2-438D-960F-7BD7288CA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u="sng" dirty="0">
                <a:solidFill>
                  <a:schemeClr val="accent1"/>
                </a:solidFill>
              </a:rPr>
              <a:t>PAST SIMPLE</a:t>
            </a:r>
            <a:r>
              <a:rPr lang="hr-HR" dirty="0"/>
              <a:t>		      </a:t>
            </a:r>
            <a:r>
              <a:rPr lang="hr-HR" b="1" u="sng" dirty="0">
                <a:solidFill>
                  <a:schemeClr val="accent6"/>
                </a:solidFill>
              </a:rPr>
              <a:t>PAST CONTINUOUS</a:t>
            </a:r>
          </a:p>
        </p:txBody>
      </p:sp>
      <p:sp>
        <p:nvSpPr>
          <p:cNvPr id="5" name="Rezervirano mjesto sadržaja 4">
            <a:extLst>
              <a:ext uri="{FF2B5EF4-FFF2-40B4-BE49-F238E27FC236}">
                <a16:creationId xmlns:a16="http://schemas.microsoft.com/office/drawing/2014/main" id="{A72AA0C2-A873-402E-B502-C598EF5F685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hr-HR" sz="2400" dirty="0"/>
              <a:t>Radnja koja </a:t>
            </a:r>
            <a:r>
              <a:rPr lang="hr-HR" sz="2400" u="sng" dirty="0">
                <a:solidFill>
                  <a:schemeClr val="accent1"/>
                </a:solidFill>
              </a:rPr>
              <a:t>se dogodila</a:t>
            </a:r>
            <a:r>
              <a:rPr lang="hr-HR" sz="2400" dirty="0"/>
              <a:t> u prošlosti</a:t>
            </a:r>
          </a:p>
          <a:p>
            <a:r>
              <a:rPr lang="hr-HR" sz="2400" i="1" dirty="0" err="1"/>
              <a:t>yesterday</a:t>
            </a:r>
            <a:r>
              <a:rPr lang="hr-HR" sz="2400" i="1" dirty="0"/>
              <a:t>, … ago, </a:t>
            </a:r>
            <a:r>
              <a:rPr lang="hr-HR" sz="2400" i="1" dirty="0" err="1"/>
              <a:t>last</a:t>
            </a:r>
            <a:r>
              <a:rPr lang="hr-HR" sz="2400" i="1" dirty="0"/>
              <a:t>…, </a:t>
            </a:r>
            <a:r>
              <a:rPr lang="hr-HR" sz="2400" i="1" dirty="0" err="1"/>
              <a:t>in</a:t>
            </a:r>
            <a:r>
              <a:rPr lang="hr-HR" sz="2400" i="1" dirty="0"/>
              <a:t> (a </a:t>
            </a:r>
            <a:r>
              <a:rPr lang="hr-HR" sz="2400" i="1" dirty="0" err="1"/>
              <a:t>year</a:t>
            </a:r>
            <a:r>
              <a:rPr lang="hr-HR" sz="2400" i="1" dirty="0"/>
              <a:t>)…</a:t>
            </a:r>
          </a:p>
          <a:p>
            <a:endParaRPr lang="hr-HR" sz="2400" dirty="0"/>
          </a:p>
          <a:p>
            <a:pPr marL="0" indent="0">
              <a:buNone/>
            </a:pPr>
            <a:r>
              <a:rPr lang="hr-HR" sz="2400" i="1" dirty="0"/>
              <a:t>I </a:t>
            </a:r>
            <a:r>
              <a:rPr lang="hr-HR" sz="2400" b="1" i="1" dirty="0" err="1">
                <a:solidFill>
                  <a:schemeClr val="accent1"/>
                </a:solidFill>
              </a:rPr>
              <a:t>watched</a:t>
            </a:r>
            <a:r>
              <a:rPr lang="hr-HR" sz="2400" i="1" dirty="0"/>
              <a:t> a film </a:t>
            </a:r>
            <a:r>
              <a:rPr lang="hr-HR" sz="2400" i="1" dirty="0" err="1"/>
              <a:t>last</a:t>
            </a:r>
            <a:r>
              <a:rPr lang="hr-HR" sz="2400" i="1" dirty="0"/>
              <a:t> </a:t>
            </a:r>
            <a:r>
              <a:rPr lang="hr-HR" sz="2400" i="1" dirty="0" err="1"/>
              <a:t>night</a:t>
            </a:r>
            <a:r>
              <a:rPr lang="hr-HR" sz="2400" i="1" dirty="0"/>
              <a:t>. </a:t>
            </a:r>
          </a:p>
          <a:p>
            <a:pPr marL="0" indent="0">
              <a:buNone/>
            </a:pPr>
            <a:r>
              <a:rPr lang="hr-HR" sz="2000" i="1" dirty="0"/>
              <a:t>- u ovom primjeru naglasak je na tome da je film pogledan.</a:t>
            </a:r>
          </a:p>
          <a:p>
            <a:pPr marL="0" indent="0">
              <a:buNone/>
            </a:pPr>
            <a:endParaRPr lang="hr-HR" dirty="0"/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9875B9A1-98F7-457C-AF33-B6C0F636568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hr-HR" sz="2400" dirty="0"/>
              <a:t>Radnja koja </a:t>
            </a:r>
            <a:r>
              <a:rPr lang="hr-HR" sz="2400" u="sng" dirty="0">
                <a:solidFill>
                  <a:schemeClr val="accent6"/>
                </a:solidFill>
              </a:rPr>
              <a:t>je trajala </a:t>
            </a:r>
            <a:r>
              <a:rPr lang="hr-HR" sz="2400" dirty="0"/>
              <a:t>u prošlosti</a:t>
            </a:r>
          </a:p>
          <a:p>
            <a:r>
              <a:rPr lang="hr-HR" sz="2400" i="1" dirty="0" err="1"/>
              <a:t>while</a:t>
            </a:r>
            <a:endParaRPr lang="hr-HR" sz="2400" i="1" dirty="0"/>
          </a:p>
          <a:p>
            <a:pPr marL="0" indent="0">
              <a:buNone/>
            </a:pPr>
            <a:endParaRPr lang="hr-HR" sz="2400" dirty="0"/>
          </a:p>
          <a:p>
            <a:pPr marL="0" indent="0">
              <a:buNone/>
            </a:pPr>
            <a:r>
              <a:rPr lang="hr-HR" sz="2400" i="1" dirty="0"/>
              <a:t>I </a:t>
            </a:r>
            <a:r>
              <a:rPr lang="hr-HR" sz="2400" b="1" i="1" dirty="0" err="1">
                <a:solidFill>
                  <a:schemeClr val="accent6"/>
                </a:solidFill>
              </a:rPr>
              <a:t>was</a:t>
            </a:r>
            <a:r>
              <a:rPr lang="hr-HR" sz="2400" b="1" i="1" dirty="0">
                <a:solidFill>
                  <a:schemeClr val="accent6"/>
                </a:solidFill>
              </a:rPr>
              <a:t> </a:t>
            </a:r>
            <a:r>
              <a:rPr lang="hr-HR" sz="2400" b="1" i="1" dirty="0" err="1">
                <a:solidFill>
                  <a:schemeClr val="accent6"/>
                </a:solidFill>
              </a:rPr>
              <a:t>watching</a:t>
            </a:r>
            <a:r>
              <a:rPr lang="hr-HR" sz="2400" b="1" i="1" dirty="0">
                <a:solidFill>
                  <a:schemeClr val="accent6"/>
                </a:solidFill>
              </a:rPr>
              <a:t> </a:t>
            </a:r>
            <a:r>
              <a:rPr lang="hr-HR" sz="2400" i="1" dirty="0"/>
              <a:t>a </a:t>
            </a:r>
            <a:r>
              <a:rPr lang="hr-HR" sz="2400" dirty="0"/>
              <a:t>film </a:t>
            </a:r>
            <a:r>
              <a:rPr lang="hr-HR" sz="2400" dirty="0" err="1"/>
              <a:t>last</a:t>
            </a:r>
            <a:r>
              <a:rPr lang="hr-HR" sz="2400" dirty="0"/>
              <a:t> </a:t>
            </a:r>
            <a:r>
              <a:rPr lang="hr-HR" sz="2400" dirty="0" err="1"/>
              <a:t>night</a:t>
            </a:r>
            <a:r>
              <a:rPr lang="hr-HR" sz="2400" dirty="0"/>
              <a:t>. </a:t>
            </a:r>
          </a:p>
          <a:p>
            <a:pPr marL="0" indent="0">
              <a:buNone/>
            </a:pPr>
            <a:r>
              <a:rPr lang="hr-HR" sz="2400" dirty="0"/>
              <a:t>- </a:t>
            </a:r>
            <a:r>
              <a:rPr lang="hr-HR" sz="2000" i="1" dirty="0"/>
              <a:t>U ovo primjeru naglasak je na duljini radnje.</a:t>
            </a:r>
            <a:endParaRPr lang="hr-HR" sz="2400" dirty="0"/>
          </a:p>
        </p:txBody>
      </p:sp>
      <p:sp>
        <p:nvSpPr>
          <p:cNvPr id="7" name="Desna vitičasta zagrada 6">
            <a:extLst>
              <a:ext uri="{FF2B5EF4-FFF2-40B4-BE49-F238E27FC236}">
                <a16:creationId xmlns:a16="http://schemas.microsoft.com/office/drawing/2014/main" id="{DA94140F-A92F-4929-90C8-36FF3825C1A0}"/>
              </a:ext>
            </a:extLst>
          </p:cNvPr>
          <p:cNvSpPr/>
          <p:nvPr/>
        </p:nvSpPr>
        <p:spPr>
          <a:xfrm rot="5400000">
            <a:off x="5186362" y="2284344"/>
            <a:ext cx="1190625" cy="4705350"/>
          </a:xfrm>
          <a:prstGeom prst="rightBrace">
            <a:avLst/>
          </a:prstGeom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10CD6852-281F-46AB-BF91-7FF68E87251B}"/>
              </a:ext>
            </a:extLst>
          </p:cNvPr>
          <p:cNvSpPr txBox="1"/>
          <p:nvPr/>
        </p:nvSpPr>
        <p:spPr>
          <a:xfrm>
            <a:off x="2428875" y="5299800"/>
            <a:ext cx="71818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dirty="0"/>
              <a:t>ČESTO U REČENICI DUGA RADNJA JE PREKINUTA KRATKOM VEZNIKOM WHEN </a:t>
            </a:r>
            <a:r>
              <a:rPr lang="hr-HR" dirty="0">
                <a:sym typeface="Wingdings" panose="05000000000000000000" pitchFamily="2" charset="2"/>
              </a:rPr>
              <a:t> I </a:t>
            </a:r>
            <a:r>
              <a:rPr lang="hr-HR" b="1" dirty="0" err="1">
                <a:solidFill>
                  <a:schemeClr val="accent6"/>
                </a:solidFill>
                <a:sym typeface="Wingdings" panose="05000000000000000000" pitchFamily="2" charset="2"/>
              </a:rPr>
              <a:t>was</a:t>
            </a:r>
            <a:r>
              <a:rPr lang="hr-HR" b="1" dirty="0">
                <a:solidFill>
                  <a:schemeClr val="accent6"/>
                </a:solidFill>
                <a:sym typeface="Wingdings" panose="05000000000000000000" pitchFamily="2" charset="2"/>
              </a:rPr>
              <a:t> </a:t>
            </a:r>
            <a:r>
              <a:rPr lang="hr-HR" b="1" dirty="0" err="1">
                <a:solidFill>
                  <a:schemeClr val="accent6"/>
                </a:solidFill>
                <a:sym typeface="Wingdings" panose="05000000000000000000" pitchFamily="2" charset="2"/>
              </a:rPr>
              <a:t>reading</a:t>
            </a:r>
            <a:r>
              <a:rPr lang="hr-HR" b="1" dirty="0">
                <a:solidFill>
                  <a:schemeClr val="accent6"/>
                </a:solidFill>
                <a:sym typeface="Wingdings" panose="05000000000000000000" pitchFamily="2" charset="2"/>
              </a:rPr>
              <a:t> </a:t>
            </a:r>
            <a:r>
              <a:rPr lang="hr-HR" b="1" dirty="0" err="1">
                <a:sym typeface="Wingdings" panose="05000000000000000000" pitchFamily="2" charset="2"/>
              </a:rPr>
              <a:t>when</a:t>
            </a:r>
            <a:r>
              <a:rPr lang="hr-HR" dirty="0">
                <a:sym typeface="Wingdings" panose="05000000000000000000" pitchFamily="2" charset="2"/>
              </a:rPr>
              <a:t> </a:t>
            </a:r>
            <a:r>
              <a:rPr lang="hr-HR" dirty="0" err="1">
                <a:sym typeface="Wingdings" panose="05000000000000000000" pitchFamily="2" charset="2"/>
              </a:rPr>
              <a:t>my</a:t>
            </a:r>
            <a:r>
              <a:rPr lang="hr-HR" dirty="0">
                <a:sym typeface="Wingdings" panose="05000000000000000000" pitchFamily="2" charset="2"/>
              </a:rPr>
              <a:t> </a:t>
            </a:r>
            <a:r>
              <a:rPr lang="hr-HR" dirty="0" err="1">
                <a:sym typeface="Wingdings" panose="05000000000000000000" pitchFamily="2" charset="2"/>
              </a:rPr>
              <a:t>brother</a:t>
            </a:r>
            <a:r>
              <a:rPr lang="hr-HR" dirty="0">
                <a:sym typeface="Wingdings" panose="05000000000000000000" pitchFamily="2" charset="2"/>
              </a:rPr>
              <a:t> </a:t>
            </a:r>
            <a:r>
              <a:rPr lang="hr-HR" b="1" dirty="0" err="1">
                <a:solidFill>
                  <a:schemeClr val="accent1"/>
                </a:solidFill>
                <a:sym typeface="Wingdings" panose="05000000000000000000" pitchFamily="2" charset="2"/>
              </a:rPr>
              <a:t>called</a:t>
            </a:r>
            <a:r>
              <a:rPr lang="hr-HR" dirty="0">
                <a:sym typeface="Wingdings" panose="05000000000000000000" pitchFamily="2" charset="2"/>
              </a:rPr>
              <a:t> me.</a:t>
            </a:r>
          </a:p>
          <a:p>
            <a:endParaRPr lang="hr-H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dirty="0"/>
              <a:t>KAD SU U ISTOJ REČENICI ILI TEKSTU PO KONTEKSTU TREBA ZAKLJUČITI KOJA JE RADNJA </a:t>
            </a:r>
            <a:r>
              <a:rPr lang="hr-HR" b="1" u="sng" dirty="0"/>
              <a:t>DULJE TRAJALA, KOJA KRAĆE</a:t>
            </a:r>
            <a:r>
              <a:rPr lang="hr-HR" dirty="0"/>
              <a:t>. </a:t>
            </a:r>
          </a:p>
          <a:p>
            <a:endParaRPr lang="hr-HR" dirty="0"/>
          </a:p>
          <a:p>
            <a:endParaRPr lang="hr-HR" dirty="0"/>
          </a:p>
        </p:txBody>
      </p:sp>
      <p:sp>
        <p:nvSpPr>
          <p:cNvPr id="11" name="Pravokutnik 10">
            <a:extLst>
              <a:ext uri="{FF2B5EF4-FFF2-40B4-BE49-F238E27FC236}">
                <a16:creationId xmlns:a16="http://schemas.microsoft.com/office/drawing/2014/main" id="{FFD7AEA8-E5B1-40BB-AB1A-E12FDE58EFB4}"/>
              </a:ext>
            </a:extLst>
          </p:cNvPr>
          <p:cNvSpPr/>
          <p:nvPr/>
        </p:nvSpPr>
        <p:spPr>
          <a:xfrm>
            <a:off x="723899" y="1825625"/>
            <a:ext cx="4924426" cy="91757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/>
              <a:t>Kada koristimo?</a:t>
            </a:r>
          </a:p>
          <a:p>
            <a:pPr algn="ctr"/>
            <a:r>
              <a:rPr lang="hr-HR" dirty="0"/>
              <a:t>Koje su signalne riječi?</a:t>
            </a:r>
          </a:p>
        </p:txBody>
      </p:sp>
      <p:sp>
        <p:nvSpPr>
          <p:cNvPr id="12" name="Pravokutnik 11">
            <a:extLst>
              <a:ext uri="{FF2B5EF4-FFF2-40B4-BE49-F238E27FC236}">
                <a16:creationId xmlns:a16="http://schemas.microsoft.com/office/drawing/2014/main" id="{75DCC9C5-74A0-488F-978B-D50A7BD55C58}"/>
              </a:ext>
            </a:extLst>
          </p:cNvPr>
          <p:cNvSpPr/>
          <p:nvPr/>
        </p:nvSpPr>
        <p:spPr>
          <a:xfrm>
            <a:off x="857248" y="3177313"/>
            <a:ext cx="5057778" cy="106997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/>
              <a:t>Prevedi: </a:t>
            </a:r>
            <a:r>
              <a:rPr lang="hr-HR" dirty="0">
                <a:solidFill>
                  <a:schemeClr val="accent1"/>
                </a:solidFill>
              </a:rPr>
              <a:t>Pogledao sam </a:t>
            </a:r>
            <a:r>
              <a:rPr lang="hr-HR" dirty="0"/>
              <a:t>film sinoć.</a:t>
            </a:r>
          </a:p>
        </p:txBody>
      </p:sp>
      <p:sp>
        <p:nvSpPr>
          <p:cNvPr id="14" name="Pravokutnik 13">
            <a:extLst>
              <a:ext uri="{FF2B5EF4-FFF2-40B4-BE49-F238E27FC236}">
                <a16:creationId xmlns:a16="http://schemas.microsoft.com/office/drawing/2014/main" id="{531FA402-9814-4C43-9CC4-08BBB8AD1BB1}"/>
              </a:ext>
            </a:extLst>
          </p:cNvPr>
          <p:cNvSpPr/>
          <p:nvPr/>
        </p:nvSpPr>
        <p:spPr>
          <a:xfrm>
            <a:off x="6096000" y="1755830"/>
            <a:ext cx="4924426" cy="91757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/>
              <a:t>Kada koristimo?</a:t>
            </a:r>
          </a:p>
          <a:p>
            <a:pPr algn="ctr"/>
            <a:r>
              <a:rPr lang="hr-HR" dirty="0"/>
              <a:t>Koje su signalne riječi?</a:t>
            </a:r>
          </a:p>
        </p:txBody>
      </p:sp>
      <p:sp>
        <p:nvSpPr>
          <p:cNvPr id="15" name="Pravokutnik 14">
            <a:extLst>
              <a:ext uri="{FF2B5EF4-FFF2-40B4-BE49-F238E27FC236}">
                <a16:creationId xmlns:a16="http://schemas.microsoft.com/office/drawing/2014/main" id="{5CF24B4C-DFF8-431C-9068-6D8FD1C7B6BD}"/>
              </a:ext>
            </a:extLst>
          </p:cNvPr>
          <p:cNvSpPr/>
          <p:nvPr/>
        </p:nvSpPr>
        <p:spPr>
          <a:xfrm>
            <a:off x="6172200" y="3168582"/>
            <a:ext cx="4924426" cy="106997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/>
              <a:t>Prevedi: </a:t>
            </a:r>
            <a:r>
              <a:rPr lang="hr-HR" dirty="0">
                <a:solidFill>
                  <a:schemeClr val="accent6"/>
                </a:solidFill>
              </a:rPr>
              <a:t>Gledao sam </a:t>
            </a:r>
            <a:r>
              <a:rPr lang="hr-HR" dirty="0">
                <a:solidFill>
                  <a:schemeClr val="tx1"/>
                </a:solidFill>
              </a:rPr>
              <a:t>film sinoć</a:t>
            </a:r>
            <a:r>
              <a:rPr lang="hr-HR" dirty="0"/>
              <a:t>.</a:t>
            </a:r>
          </a:p>
        </p:txBody>
      </p:sp>
      <p:sp>
        <p:nvSpPr>
          <p:cNvPr id="16" name="Pravokutnik 15">
            <a:extLst>
              <a:ext uri="{FF2B5EF4-FFF2-40B4-BE49-F238E27FC236}">
                <a16:creationId xmlns:a16="http://schemas.microsoft.com/office/drawing/2014/main" id="{61D6FB4E-1ACD-4F76-B177-989652973DCB}"/>
              </a:ext>
            </a:extLst>
          </p:cNvPr>
          <p:cNvSpPr/>
          <p:nvPr/>
        </p:nvSpPr>
        <p:spPr>
          <a:xfrm>
            <a:off x="2428875" y="5291069"/>
            <a:ext cx="7072934" cy="1566931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/>
              <a:t>Zaključi: kad su ova dva gramatička vremena u istoj rečenici kako ćeš prepoznati koje je koje vrijeme?</a:t>
            </a:r>
          </a:p>
        </p:txBody>
      </p:sp>
      <p:sp>
        <p:nvSpPr>
          <p:cNvPr id="9" name="Eksplozija: 8 točaka 8">
            <a:extLst>
              <a:ext uri="{FF2B5EF4-FFF2-40B4-BE49-F238E27FC236}">
                <a16:creationId xmlns:a16="http://schemas.microsoft.com/office/drawing/2014/main" id="{E511FC0E-9B0B-4543-AA25-604A63DF70B3}"/>
              </a:ext>
            </a:extLst>
          </p:cNvPr>
          <p:cNvSpPr/>
          <p:nvPr/>
        </p:nvSpPr>
        <p:spPr>
          <a:xfrm>
            <a:off x="216694" y="948462"/>
            <a:ext cx="4486275" cy="435133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/>
              <a:t>Pravilni i nepravilni glagoli u </a:t>
            </a:r>
            <a:r>
              <a:rPr lang="hr-HR" dirty="0" err="1"/>
              <a:t>pozitivnogm</a:t>
            </a:r>
            <a:r>
              <a:rPr lang="hr-HR" dirty="0"/>
              <a:t> obliku. </a:t>
            </a:r>
          </a:p>
          <a:p>
            <a:pPr algn="ctr"/>
            <a:r>
              <a:rPr lang="hr-HR" dirty="0"/>
              <a:t>Negativni i upitni </a:t>
            </a:r>
            <a:r>
              <a:rPr lang="hr-HR" dirty="0" err="1"/>
              <a:t>did</a:t>
            </a:r>
            <a:r>
              <a:rPr lang="hr-HR" dirty="0"/>
              <a:t> / </a:t>
            </a:r>
            <a:r>
              <a:rPr lang="hr-HR" dirty="0" err="1"/>
              <a:t>didn’t</a:t>
            </a:r>
            <a:r>
              <a:rPr lang="hr-HR" dirty="0"/>
              <a:t> + infinitiv</a:t>
            </a:r>
          </a:p>
        </p:txBody>
      </p:sp>
      <p:sp>
        <p:nvSpPr>
          <p:cNvPr id="10" name="Eksplozija: 8 točaka 9">
            <a:extLst>
              <a:ext uri="{FF2B5EF4-FFF2-40B4-BE49-F238E27FC236}">
                <a16:creationId xmlns:a16="http://schemas.microsoft.com/office/drawing/2014/main" id="{9AAE4129-DE33-423D-9942-518A8CFEDC99}"/>
              </a:ext>
            </a:extLst>
          </p:cNvPr>
          <p:cNvSpPr/>
          <p:nvPr/>
        </p:nvSpPr>
        <p:spPr>
          <a:xfrm>
            <a:off x="6886573" y="944097"/>
            <a:ext cx="4486275" cy="435133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/>
              <a:t>I, he, </a:t>
            </a:r>
            <a:r>
              <a:rPr lang="hr-HR" dirty="0" err="1"/>
              <a:t>she</a:t>
            </a:r>
            <a:r>
              <a:rPr lang="hr-HR" dirty="0"/>
              <a:t>, </a:t>
            </a:r>
            <a:r>
              <a:rPr lang="hr-HR" dirty="0" err="1"/>
              <a:t>it</a:t>
            </a:r>
            <a:r>
              <a:rPr lang="hr-HR" dirty="0"/>
              <a:t> </a:t>
            </a:r>
            <a:r>
              <a:rPr lang="hr-HR" b="1" dirty="0" err="1"/>
              <a:t>was</a:t>
            </a:r>
            <a:r>
              <a:rPr lang="hr-HR" b="1" dirty="0"/>
              <a:t> / </a:t>
            </a:r>
            <a:r>
              <a:rPr lang="hr-HR" b="1" dirty="0" err="1"/>
              <a:t>wasn’t</a:t>
            </a:r>
            <a:endParaRPr lang="hr-HR" b="1" dirty="0"/>
          </a:p>
          <a:p>
            <a:pPr algn="ctr"/>
            <a:r>
              <a:rPr lang="hr-HR" dirty="0" err="1"/>
              <a:t>We</a:t>
            </a:r>
            <a:r>
              <a:rPr lang="hr-HR" dirty="0"/>
              <a:t>, </a:t>
            </a:r>
            <a:r>
              <a:rPr lang="hr-HR" dirty="0" err="1"/>
              <a:t>you</a:t>
            </a:r>
            <a:r>
              <a:rPr lang="hr-HR" dirty="0"/>
              <a:t>, </a:t>
            </a:r>
            <a:r>
              <a:rPr lang="hr-HR" dirty="0" err="1"/>
              <a:t>they</a:t>
            </a:r>
            <a:r>
              <a:rPr lang="hr-HR" dirty="0"/>
              <a:t> </a:t>
            </a:r>
            <a:r>
              <a:rPr lang="hr-HR" b="1" dirty="0" err="1"/>
              <a:t>were</a:t>
            </a:r>
            <a:r>
              <a:rPr lang="hr-HR" b="1" dirty="0"/>
              <a:t> /</a:t>
            </a:r>
            <a:r>
              <a:rPr lang="hr-HR" b="1" dirty="0" err="1"/>
              <a:t>weren’t</a:t>
            </a:r>
            <a:endParaRPr lang="hr-HR" b="1" dirty="0"/>
          </a:p>
          <a:p>
            <a:pPr algn="ctr"/>
            <a:endParaRPr lang="hr-HR" b="1" dirty="0"/>
          </a:p>
          <a:p>
            <a:pPr algn="ctr"/>
            <a:r>
              <a:rPr lang="hr-HR" b="1" dirty="0"/>
              <a:t>-</a:t>
            </a:r>
            <a:r>
              <a:rPr lang="hr-HR" b="1" dirty="0" err="1"/>
              <a:t>ing</a:t>
            </a:r>
            <a:r>
              <a:rPr lang="hr-HR" b="1" dirty="0"/>
              <a:t> </a:t>
            </a:r>
            <a:r>
              <a:rPr lang="hr-HR" b="1" dirty="0" err="1"/>
              <a:t>spelling</a:t>
            </a:r>
            <a:r>
              <a:rPr lang="hr-HR" b="1" dirty="0"/>
              <a:t> !!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361098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  <p:bldP spid="15" grpId="0" animBg="1"/>
      <p:bldP spid="16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slov 7">
            <a:extLst>
              <a:ext uri="{FF2B5EF4-FFF2-40B4-BE49-F238E27FC236}">
                <a16:creationId xmlns:a16="http://schemas.microsoft.com/office/drawing/2014/main" id="{98818296-CEF5-4A02-A46B-B02C31710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dirty="0" err="1">
                <a:solidFill>
                  <a:schemeClr val="accent2"/>
                </a:solidFill>
              </a:rPr>
              <a:t>Practice</a:t>
            </a:r>
            <a:r>
              <a:rPr lang="hr-HR" sz="4000" dirty="0">
                <a:solidFill>
                  <a:schemeClr val="accent2"/>
                </a:solidFill>
              </a:rPr>
              <a:t>:</a:t>
            </a:r>
          </a:p>
        </p:txBody>
      </p:sp>
      <p:sp>
        <p:nvSpPr>
          <p:cNvPr id="9" name="Rezervirano mjesto sadržaja 8">
            <a:extLst>
              <a:ext uri="{FF2B5EF4-FFF2-40B4-BE49-F238E27FC236}">
                <a16:creationId xmlns:a16="http://schemas.microsoft.com/office/drawing/2014/main" id="{62A213BA-7021-42DC-AF21-87D3F31D01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US" dirty="0"/>
          </a:p>
          <a:p>
            <a:pPr marL="514350" indent="-514350">
              <a:lnSpc>
                <a:spcPct val="160000"/>
              </a:lnSpc>
              <a:buFont typeface="+mj-lt"/>
              <a:buAutoNum type="arabicPeriod"/>
            </a:pPr>
            <a:r>
              <a:rPr lang="en-US" dirty="0"/>
              <a:t>I       </a:t>
            </a:r>
            <a:r>
              <a:rPr lang="en-US" b="1" dirty="0">
                <a:solidFill>
                  <a:schemeClr val="accent1"/>
                </a:solidFill>
              </a:rPr>
              <a:t>called </a:t>
            </a:r>
            <a:r>
              <a:rPr lang="en-US" b="1" dirty="0"/>
              <a:t>       (call) </a:t>
            </a:r>
            <a:r>
              <a:rPr lang="en-US" dirty="0"/>
              <a:t> my friend yesterday.</a:t>
            </a:r>
          </a:p>
          <a:p>
            <a:pPr marL="514350" indent="-514350">
              <a:lnSpc>
                <a:spcPct val="160000"/>
              </a:lnSpc>
              <a:buFont typeface="+mj-lt"/>
              <a:buAutoNum type="arabicPeriod"/>
            </a:pPr>
            <a:r>
              <a:rPr lang="en-US" dirty="0"/>
              <a:t>When I</a:t>
            </a:r>
            <a:r>
              <a:rPr lang="en-US" dirty="0">
                <a:solidFill>
                  <a:schemeClr val="accent1"/>
                </a:solidFill>
              </a:rPr>
              <a:t>      </a:t>
            </a:r>
            <a:r>
              <a:rPr lang="en-US" b="1" dirty="0">
                <a:solidFill>
                  <a:schemeClr val="accent1"/>
                </a:solidFill>
              </a:rPr>
              <a:t>called           </a:t>
            </a:r>
            <a:r>
              <a:rPr lang="en-US" b="1" dirty="0"/>
              <a:t>(call)  </a:t>
            </a:r>
            <a:r>
              <a:rPr lang="en-US" dirty="0"/>
              <a:t>her she </a:t>
            </a:r>
            <a:r>
              <a:rPr lang="en-US" b="1" dirty="0">
                <a:solidFill>
                  <a:schemeClr val="accent6"/>
                </a:solidFill>
              </a:rPr>
              <a:t>was cleaning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b="1" dirty="0"/>
              <a:t>(clean) </a:t>
            </a:r>
            <a:r>
              <a:rPr lang="en-US" dirty="0"/>
              <a:t>her room.</a:t>
            </a:r>
          </a:p>
          <a:p>
            <a:pPr marL="514350" indent="-514350">
              <a:lnSpc>
                <a:spcPct val="160000"/>
              </a:lnSpc>
              <a:buFont typeface="+mj-lt"/>
              <a:buAutoNum type="arabicPeriod"/>
            </a:pPr>
            <a:r>
              <a:rPr lang="en-US" dirty="0"/>
              <a:t>While she </a:t>
            </a:r>
            <a:r>
              <a:rPr lang="en-US" b="1" dirty="0">
                <a:solidFill>
                  <a:schemeClr val="accent6"/>
                </a:solidFill>
              </a:rPr>
              <a:t>was cleaning </a:t>
            </a:r>
            <a:r>
              <a:rPr lang="en-US" b="1" dirty="0"/>
              <a:t>(clean) </a:t>
            </a:r>
            <a:r>
              <a:rPr lang="en-US" dirty="0"/>
              <a:t>her room, her brother </a:t>
            </a:r>
            <a:r>
              <a:rPr lang="en-US" b="1" dirty="0">
                <a:solidFill>
                  <a:schemeClr val="accent6"/>
                </a:solidFill>
              </a:rPr>
              <a:t>was taking out </a:t>
            </a:r>
            <a:r>
              <a:rPr lang="en-US" b="1" dirty="0"/>
              <a:t>(take out)</a:t>
            </a:r>
            <a:r>
              <a:rPr lang="en-US" dirty="0"/>
              <a:t> the trash.</a:t>
            </a:r>
          </a:p>
          <a:p>
            <a:pPr marL="514350" indent="-514350">
              <a:lnSpc>
                <a:spcPct val="160000"/>
              </a:lnSpc>
              <a:buFont typeface="+mj-lt"/>
              <a:buAutoNum type="arabicPeriod"/>
            </a:pPr>
            <a:r>
              <a:rPr lang="en-US" dirty="0"/>
              <a:t>We         </a:t>
            </a:r>
            <a:r>
              <a:rPr lang="en-US" b="1" dirty="0">
                <a:solidFill>
                  <a:schemeClr val="accent1"/>
                </a:solidFill>
              </a:rPr>
              <a:t>met     </a:t>
            </a:r>
            <a:r>
              <a:rPr lang="en-US" b="1" dirty="0"/>
              <a:t>   (meet)</a:t>
            </a:r>
            <a:r>
              <a:rPr lang="en-US" dirty="0"/>
              <a:t>later that day.</a:t>
            </a:r>
          </a:p>
          <a:p>
            <a:pPr marL="514350" indent="-514350">
              <a:lnSpc>
                <a:spcPct val="160000"/>
              </a:lnSpc>
              <a:buFont typeface="+mj-lt"/>
              <a:buAutoNum type="arabicPeriod"/>
            </a:pPr>
            <a:r>
              <a:rPr lang="en-US" dirty="0"/>
              <a:t>We </a:t>
            </a:r>
            <a:r>
              <a:rPr lang="en-US" b="1" dirty="0">
                <a:solidFill>
                  <a:schemeClr val="accent1"/>
                </a:solidFill>
              </a:rPr>
              <a:t>didn’t know</a:t>
            </a:r>
            <a:r>
              <a:rPr lang="en-US" dirty="0">
                <a:solidFill>
                  <a:schemeClr val="accent1"/>
                </a:solidFill>
              </a:rPr>
              <a:t>  </a:t>
            </a:r>
            <a:r>
              <a:rPr lang="en-US" b="1" dirty="0"/>
              <a:t>(not/ know) </a:t>
            </a:r>
            <a:r>
              <a:rPr lang="en-US" dirty="0"/>
              <a:t>where to go, so we     </a:t>
            </a:r>
            <a:r>
              <a:rPr lang="en-US" b="1" dirty="0">
                <a:solidFill>
                  <a:schemeClr val="accent1"/>
                </a:solidFill>
              </a:rPr>
              <a:t>decided</a:t>
            </a:r>
            <a:r>
              <a:rPr lang="en-US" b="1" dirty="0"/>
              <a:t>     (decide)</a:t>
            </a:r>
            <a:r>
              <a:rPr lang="en-US" dirty="0"/>
              <a:t> to go to the cinema.</a:t>
            </a:r>
          </a:p>
          <a:p>
            <a:pPr marL="514350" indent="-514350">
              <a:lnSpc>
                <a:spcPct val="160000"/>
              </a:lnSpc>
              <a:buFont typeface="+mj-lt"/>
              <a:buAutoNum type="arabicPeriod"/>
            </a:pPr>
            <a:r>
              <a:rPr lang="en-US" dirty="0"/>
              <a:t>While we </a:t>
            </a:r>
            <a:r>
              <a:rPr lang="en-US" b="1" dirty="0">
                <a:solidFill>
                  <a:schemeClr val="accent6"/>
                </a:solidFill>
              </a:rPr>
              <a:t>were waiting </a:t>
            </a:r>
            <a:r>
              <a:rPr lang="en-US" b="1" dirty="0"/>
              <a:t>(wait) </a:t>
            </a:r>
            <a:r>
              <a:rPr lang="en-US" dirty="0"/>
              <a:t>for the film to start, we     </a:t>
            </a:r>
            <a:r>
              <a:rPr lang="en-US" b="1" dirty="0">
                <a:solidFill>
                  <a:schemeClr val="accent1"/>
                </a:solidFill>
              </a:rPr>
              <a:t>saw</a:t>
            </a:r>
            <a:r>
              <a:rPr lang="en-US" b="1" dirty="0"/>
              <a:t>               (see)</a:t>
            </a:r>
            <a:r>
              <a:rPr lang="en-US" dirty="0"/>
              <a:t> our dear friend.</a:t>
            </a:r>
          </a:p>
        </p:txBody>
      </p:sp>
      <p:sp>
        <p:nvSpPr>
          <p:cNvPr id="10" name="Pravokutnik 9">
            <a:extLst>
              <a:ext uri="{FF2B5EF4-FFF2-40B4-BE49-F238E27FC236}">
                <a16:creationId xmlns:a16="http://schemas.microsoft.com/office/drawing/2014/main" id="{A324B066-002E-4F49-80CB-2FA0DFC52CB1}"/>
              </a:ext>
            </a:extLst>
          </p:cNvPr>
          <p:cNvSpPr/>
          <p:nvPr/>
        </p:nvSpPr>
        <p:spPr>
          <a:xfrm>
            <a:off x="1514475" y="2278062"/>
            <a:ext cx="1381125" cy="39052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/>
              <a:t>_________</a:t>
            </a:r>
          </a:p>
        </p:txBody>
      </p:sp>
      <p:sp>
        <p:nvSpPr>
          <p:cNvPr id="11" name="Pravokutnik 10">
            <a:extLst>
              <a:ext uri="{FF2B5EF4-FFF2-40B4-BE49-F238E27FC236}">
                <a16:creationId xmlns:a16="http://schemas.microsoft.com/office/drawing/2014/main" id="{31C61A82-1812-471D-B81E-D6634E311C6C}"/>
              </a:ext>
            </a:extLst>
          </p:cNvPr>
          <p:cNvSpPr/>
          <p:nvPr/>
        </p:nvSpPr>
        <p:spPr>
          <a:xfrm>
            <a:off x="2286000" y="2743198"/>
            <a:ext cx="1381125" cy="39052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/>
              <a:t>_________</a:t>
            </a:r>
          </a:p>
        </p:txBody>
      </p:sp>
      <p:sp>
        <p:nvSpPr>
          <p:cNvPr id="12" name="Pravokutnik 11">
            <a:extLst>
              <a:ext uri="{FF2B5EF4-FFF2-40B4-BE49-F238E27FC236}">
                <a16:creationId xmlns:a16="http://schemas.microsoft.com/office/drawing/2014/main" id="{453D891F-43E5-4251-A8E6-022AA1E6CAA7}"/>
              </a:ext>
            </a:extLst>
          </p:cNvPr>
          <p:cNvSpPr/>
          <p:nvPr/>
        </p:nvSpPr>
        <p:spPr>
          <a:xfrm>
            <a:off x="5219700" y="2776533"/>
            <a:ext cx="1381125" cy="39052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/>
              <a:t>_________</a:t>
            </a:r>
          </a:p>
        </p:txBody>
      </p:sp>
      <p:sp>
        <p:nvSpPr>
          <p:cNvPr id="13" name="Pravokutnik 12">
            <a:extLst>
              <a:ext uri="{FF2B5EF4-FFF2-40B4-BE49-F238E27FC236}">
                <a16:creationId xmlns:a16="http://schemas.microsoft.com/office/drawing/2014/main" id="{696A902D-435F-4C34-9C1B-74AB4219E691}"/>
              </a:ext>
            </a:extLst>
          </p:cNvPr>
          <p:cNvSpPr/>
          <p:nvPr/>
        </p:nvSpPr>
        <p:spPr>
          <a:xfrm>
            <a:off x="2514600" y="3333753"/>
            <a:ext cx="1381125" cy="39052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/>
              <a:t>_________</a:t>
            </a:r>
          </a:p>
        </p:txBody>
      </p:sp>
      <p:sp>
        <p:nvSpPr>
          <p:cNvPr id="14" name="Pravokutnik 13">
            <a:extLst>
              <a:ext uri="{FF2B5EF4-FFF2-40B4-BE49-F238E27FC236}">
                <a16:creationId xmlns:a16="http://schemas.microsoft.com/office/drawing/2014/main" id="{E73F5FAC-718F-43DA-BA06-974416D5D2F9}"/>
              </a:ext>
            </a:extLst>
          </p:cNvPr>
          <p:cNvSpPr/>
          <p:nvPr/>
        </p:nvSpPr>
        <p:spPr>
          <a:xfrm>
            <a:off x="7038975" y="3333753"/>
            <a:ext cx="1543050" cy="39052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/>
              <a:t>_________</a:t>
            </a:r>
          </a:p>
        </p:txBody>
      </p:sp>
      <p:sp>
        <p:nvSpPr>
          <p:cNvPr id="15" name="Pravokutnik 14">
            <a:extLst>
              <a:ext uri="{FF2B5EF4-FFF2-40B4-BE49-F238E27FC236}">
                <a16:creationId xmlns:a16="http://schemas.microsoft.com/office/drawing/2014/main" id="{BC8BFEF6-5F0C-4359-B5AC-173E330C8005}"/>
              </a:ext>
            </a:extLst>
          </p:cNvPr>
          <p:cNvSpPr/>
          <p:nvPr/>
        </p:nvSpPr>
        <p:spPr>
          <a:xfrm>
            <a:off x="1866901" y="3924308"/>
            <a:ext cx="1314450" cy="39052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/>
              <a:t>_________</a:t>
            </a:r>
          </a:p>
        </p:txBody>
      </p:sp>
      <p:sp>
        <p:nvSpPr>
          <p:cNvPr id="16" name="Pravokutnik 15">
            <a:extLst>
              <a:ext uri="{FF2B5EF4-FFF2-40B4-BE49-F238E27FC236}">
                <a16:creationId xmlns:a16="http://schemas.microsoft.com/office/drawing/2014/main" id="{088E264E-4F38-42C0-9AC0-D92AE884EE46}"/>
              </a:ext>
            </a:extLst>
          </p:cNvPr>
          <p:cNvSpPr/>
          <p:nvPr/>
        </p:nvSpPr>
        <p:spPr>
          <a:xfrm>
            <a:off x="1857375" y="4510108"/>
            <a:ext cx="1314450" cy="39052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/>
              <a:t>_________</a:t>
            </a:r>
          </a:p>
        </p:txBody>
      </p:sp>
      <p:sp>
        <p:nvSpPr>
          <p:cNvPr id="17" name="Pravokutnik 16">
            <a:extLst>
              <a:ext uri="{FF2B5EF4-FFF2-40B4-BE49-F238E27FC236}">
                <a16:creationId xmlns:a16="http://schemas.microsoft.com/office/drawing/2014/main" id="{D25FD1AD-7BEC-4682-AB03-9DE0B6B3CD96}"/>
              </a:ext>
            </a:extLst>
          </p:cNvPr>
          <p:cNvSpPr/>
          <p:nvPr/>
        </p:nvSpPr>
        <p:spPr>
          <a:xfrm>
            <a:off x="6600825" y="4479923"/>
            <a:ext cx="1314450" cy="39052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/>
              <a:t>_________</a:t>
            </a:r>
          </a:p>
        </p:txBody>
      </p:sp>
      <p:sp>
        <p:nvSpPr>
          <p:cNvPr id="18" name="Pravokutnik 17">
            <a:extLst>
              <a:ext uri="{FF2B5EF4-FFF2-40B4-BE49-F238E27FC236}">
                <a16:creationId xmlns:a16="http://schemas.microsoft.com/office/drawing/2014/main" id="{A86619A9-6718-46DF-8456-FF587C32C4CF}"/>
              </a:ext>
            </a:extLst>
          </p:cNvPr>
          <p:cNvSpPr/>
          <p:nvPr/>
        </p:nvSpPr>
        <p:spPr>
          <a:xfrm>
            <a:off x="2419350" y="5011754"/>
            <a:ext cx="1476375" cy="39052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/>
              <a:t>_________</a:t>
            </a:r>
          </a:p>
        </p:txBody>
      </p:sp>
      <p:sp>
        <p:nvSpPr>
          <p:cNvPr id="19" name="Pravokutnik 18">
            <a:extLst>
              <a:ext uri="{FF2B5EF4-FFF2-40B4-BE49-F238E27FC236}">
                <a16:creationId xmlns:a16="http://schemas.microsoft.com/office/drawing/2014/main" id="{A84C9743-2B8B-4BCF-B276-5F50DBE39D44}"/>
              </a:ext>
            </a:extLst>
          </p:cNvPr>
          <p:cNvSpPr/>
          <p:nvPr/>
        </p:nvSpPr>
        <p:spPr>
          <a:xfrm>
            <a:off x="7038975" y="5037143"/>
            <a:ext cx="1476375" cy="39052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/>
              <a:t>_________</a:t>
            </a:r>
          </a:p>
        </p:txBody>
      </p:sp>
    </p:spTree>
    <p:extLst>
      <p:ext uri="{BB962C8B-B14F-4D97-AF65-F5344CB8AC3E}">
        <p14:creationId xmlns:p14="http://schemas.microsoft.com/office/powerpoint/2010/main" val="2622132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6B00090-99E7-4429-80F9-152D95D93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dirty="0" err="1">
                <a:solidFill>
                  <a:schemeClr val="accent2"/>
                </a:solidFill>
              </a:rPr>
              <a:t>Reading</a:t>
            </a:r>
            <a:r>
              <a:rPr lang="hr-HR" sz="4000" dirty="0">
                <a:solidFill>
                  <a:schemeClr val="accent2"/>
                </a:solidFill>
              </a:rPr>
              <a:t>,</a:t>
            </a:r>
            <a:br>
              <a:rPr lang="hr-HR" sz="4000" dirty="0">
                <a:solidFill>
                  <a:schemeClr val="accent2"/>
                </a:solidFill>
              </a:rPr>
            </a:br>
            <a:r>
              <a:rPr lang="hr-HR" sz="4000" dirty="0" err="1">
                <a:solidFill>
                  <a:schemeClr val="accent2"/>
                </a:solidFill>
              </a:rPr>
              <a:t>book</a:t>
            </a:r>
            <a:r>
              <a:rPr lang="hr-HR" sz="4000" dirty="0">
                <a:solidFill>
                  <a:schemeClr val="accent2"/>
                </a:solidFill>
              </a:rPr>
              <a:t>, </a:t>
            </a:r>
            <a:r>
              <a:rPr lang="hr-HR" sz="4000" dirty="0" err="1">
                <a:solidFill>
                  <a:schemeClr val="accent2"/>
                </a:solidFill>
              </a:rPr>
              <a:t>pg</a:t>
            </a:r>
            <a:r>
              <a:rPr lang="hr-HR" sz="4000" dirty="0">
                <a:solidFill>
                  <a:schemeClr val="accent2"/>
                </a:solidFill>
              </a:rPr>
              <a:t> 107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6C229C1-85BA-4F52-9895-AF569A9BF3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/>
          </a:p>
          <a:p>
            <a:pPr marL="0" indent="0">
              <a:buNone/>
            </a:pPr>
            <a:endParaRPr lang="hr-HR" dirty="0"/>
          </a:p>
        </p:txBody>
      </p:sp>
      <p:pic>
        <p:nvPicPr>
          <p:cNvPr id="4" name="Rezervirano mjesto sadržaja 4">
            <a:extLst>
              <a:ext uri="{FF2B5EF4-FFF2-40B4-BE49-F238E27FC236}">
                <a16:creationId xmlns:a16="http://schemas.microsoft.com/office/drawing/2014/main" id="{D767F560-3F9B-4B38-B40C-7F35EBDDFB6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70" t="-370" r="4796" b="6083"/>
          <a:stretch/>
        </p:blipFill>
        <p:spPr>
          <a:xfrm>
            <a:off x="3454400" y="1569930"/>
            <a:ext cx="7772400" cy="4922945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973E065A-26FD-49A2-8B3C-7BA517C6548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67" t="13333" r="6875" b="21185"/>
          <a:stretch/>
        </p:blipFill>
        <p:spPr>
          <a:xfrm>
            <a:off x="7259320" y="354858"/>
            <a:ext cx="3967480" cy="3338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082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E9A2508-5D5A-48BA-809B-AE42892A3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b="1" dirty="0"/>
          </a:p>
        </p:txBody>
      </p:sp>
      <p:pic>
        <p:nvPicPr>
          <p:cNvPr id="5" name="Rezervirano mjesto sadržaja 4" descr="Slika na kojoj se prikazuje snimka zaslona&#10;&#10;Opis je automatski generiran">
            <a:extLst>
              <a:ext uri="{FF2B5EF4-FFF2-40B4-BE49-F238E27FC236}">
                <a16:creationId xmlns:a16="http://schemas.microsoft.com/office/drawing/2014/main" id="{9EAD8614-7613-479F-8B21-E666E5F86F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61" t="43634" r="6659" b="14775"/>
          <a:stretch/>
        </p:blipFill>
        <p:spPr>
          <a:xfrm>
            <a:off x="161924" y="2276475"/>
            <a:ext cx="10394081" cy="3028950"/>
          </a:xfr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B66543F8-C532-4493-B35B-C42569EEA6DF}"/>
              </a:ext>
            </a:extLst>
          </p:cNvPr>
          <p:cNvSpPr txBox="1"/>
          <p:nvPr/>
        </p:nvSpPr>
        <p:spPr>
          <a:xfrm>
            <a:off x="5358964" y="2733675"/>
            <a:ext cx="44577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r-HR" b="1" dirty="0" err="1">
                <a:solidFill>
                  <a:schemeClr val="accent6"/>
                </a:solidFill>
              </a:rPr>
              <a:t>was</a:t>
            </a:r>
            <a:r>
              <a:rPr lang="hr-HR" b="1" dirty="0">
                <a:solidFill>
                  <a:schemeClr val="accent6"/>
                </a:solidFill>
              </a:rPr>
              <a:t> </a:t>
            </a:r>
            <a:r>
              <a:rPr lang="hr-HR" b="1" dirty="0" err="1">
                <a:solidFill>
                  <a:schemeClr val="accent6"/>
                </a:solidFill>
              </a:rPr>
              <a:t>writing</a:t>
            </a:r>
            <a:r>
              <a:rPr lang="hr-HR" b="1" dirty="0">
                <a:solidFill>
                  <a:schemeClr val="accent6"/>
                </a:solidFill>
              </a:rPr>
              <a:t> </a:t>
            </a:r>
            <a:r>
              <a:rPr lang="hr-HR" dirty="0" err="1"/>
              <a:t>something</a:t>
            </a:r>
            <a:r>
              <a:rPr lang="hr-HR" dirty="0"/>
              <a:t> on </a:t>
            </a:r>
            <a:r>
              <a:rPr lang="hr-HR" dirty="0" err="1"/>
              <a:t>the</a:t>
            </a:r>
            <a:r>
              <a:rPr lang="hr-HR" dirty="0"/>
              <a:t> bord.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67EF123B-ACF0-42E2-844B-28A29F207825}"/>
              </a:ext>
            </a:extLst>
          </p:cNvPr>
          <p:cNvSpPr txBox="1"/>
          <p:nvPr/>
        </p:nvSpPr>
        <p:spPr>
          <a:xfrm>
            <a:off x="6359089" y="3190875"/>
            <a:ext cx="44577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r-HR" dirty="0" err="1"/>
              <a:t>with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right</a:t>
            </a:r>
            <a:r>
              <a:rPr lang="hr-HR" dirty="0"/>
              <a:t> </a:t>
            </a:r>
            <a:r>
              <a:rPr lang="hr-HR" dirty="0" err="1"/>
              <a:t>number</a:t>
            </a:r>
            <a:r>
              <a:rPr lang="hr-HR" dirty="0"/>
              <a:t> </a:t>
            </a:r>
            <a:r>
              <a:rPr lang="hr-HR" dirty="0" err="1"/>
              <a:t>in</a:t>
            </a:r>
            <a:r>
              <a:rPr lang="hr-HR" dirty="0"/>
              <a:t> a minute.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F11BABDF-31CE-43E1-A1CF-E86D658FFFB8}"/>
              </a:ext>
            </a:extLst>
          </p:cNvPr>
          <p:cNvSpPr txBox="1"/>
          <p:nvPr/>
        </p:nvSpPr>
        <p:spPr>
          <a:xfrm>
            <a:off x="5139889" y="3648075"/>
            <a:ext cx="44577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r-HR" dirty="0" err="1"/>
              <a:t>Darwin’s</a:t>
            </a:r>
            <a:r>
              <a:rPr lang="hr-HR" dirty="0"/>
              <a:t> </a:t>
            </a:r>
            <a:r>
              <a:rPr lang="hr-HR" dirty="0" err="1"/>
              <a:t>Theory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Evolution</a:t>
            </a:r>
            <a:r>
              <a:rPr lang="hr-HR" dirty="0"/>
              <a:t>.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2CECD7DF-C152-4A75-8EBD-111ACBC48256}"/>
              </a:ext>
            </a:extLst>
          </p:cNvPr>
          <p:cNvSpPr txBox="1"/>
          <p:nvPr/>
        </p:nvSpPr>
        <p:spPr>
          <a:xfrm>
            <a:off x="3311089" y="4063484"/>
            <a:ext cx="44577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r-HR" b="1" dirty="0" err="1">
                <a:solidFill>
                  <a:schemeClr val="accent6"/>
                </a:solidFill>
              </a:rPr>
              <a:t>lying</a:t>
            </a:r>
            <a:r>
              <a:rPr lang="hr-HR" dirty="0"/>
              <a:t> </a:t>
            </a:r>
            <a:r>
              <a:rPr lang="hr-HR" dirty="0" err="1"/>
              <a:t>in</a:t>
            </a:r>
            <a:r>
              <a:rPr lang="hr-HR" dirty="0"/>
              <a:t> a bed </a:t>
            </a:r>
            <a:r>
              <a:rPr lang="hr-HR" dirty="0" err="1"/>
              <a:t>in</a:t>
            </a:r>
            <a:r>
              <a:rPr lang="hr-HR" dirty="0"/>
              <a:t> Scotland.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1380CD39-4DFF-45C2-BE52-AE92A666C4D3}"/>
              </a:ext>
            </a:extLst>
          </p:cNvPr>
          <p:cNvSpPr txBox="1"/>
          <p:nvPr/>
        </p:nvSpPr>
        <p:spPr>
          <a:xfrm>
            <a:off x="4911289" y="4520684"/>
            <a:ext cx="44577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door</a:t>
            </a:r>
            <a:r>
              <a:rPr lang="hr-HR" dirty="0"/>
              <a:t>.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DD960887-D7D9-4179-B811-B8D913EE8C5C}"/>
              </a:ext>
            </a:extLst>
          </p:cNvPr>
          <p:cNvSpPr txBox="1"/>
          <p:nvPr/>
        </p:nvSpPr>
        <p:spPr>
          <a:xfrm>
            <a:off x="4130238" y="4954548"/>
            <a:ext cx="577576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r-HR" dirty="0"/>
              <a:t>a </a:t>
            </a:r>
            <a:r>
              <a:rPr lang="hr-HR" dirty="0" err="1"/>
              <a:t>ghost</a:t>
            </a:r>
            <a:r>
              <a:rPr lang="hr-HR" dirty="0"/>
              <a:t> </a:t>
            </a:r>
            <a:r>
              <a:rPr lang="hr-HR" dirty="0" err="1"/>
              <a:t>who</a:t>
            </a:r>
            <a:r>
              <a:rPr lang="hr-HR" dirty="0"/>
              <a:t> </a:t>
            </a:r>
            <a:r>
              <a:rPr lang="hr-HR" dirty="0" err="1"/>
              <a:t>came</a:t>
            </a:r>
            <a:r>
              <a:rPr lang="hr-HR" dirty="0"/>
              <a:t> </a:t>
            </a:r>
            <a:r>
              <a:rPr lang="hr-HR" dirty="0" err="1"/>
              <a:t>back</a:t>
            </a:r>
            <a:r>
              <a:rPr lang="hr-HR" dirty="0"/>
              <a:t> to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old</a:t>
            </a:r>
            <a:r>
              <a:rPr lang="hr-HR" dirty="0"/>
              <a:t> </a:t>
            </a:r>
            <a:r>
              <a:rPr lang="hr-HR" dirty="0" err="1"/>
              <a:t>McDonnells</a:t>
            </a:r>
            <a:r>
              <a:rPr lang="hr-HR" dirty="0"/>
              <a:t>’ </a:t>
            </a:r>
            <a:r>
              <a:rPr lang="hr-HR" dirty="0" err="1"/>
              <a:t>house</a:t>
            </a:r>
            <a:r>
              <a:rPr lang="hr-H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04728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39748F13-1B23-461D-8E55-E6B37699F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600" dirty="0" err="1">
                <a:solidFill>
                  <a:schemeClr val="accent2"/>
                </a:solidFill>
              </a:rPr>
              <a:t>Workbook</a:t>
            </a:r>
            <a:r>
              <a:rPr lang="hr-HR" sz="3600" dirty="0">
                <a:solidFill>
                  <a:schemeClr val="accent2"/>
                </a:solidFill>
              </a:rPr>
              <a:t> </a:t>
            </a:r>
            <a:r>
              <a:rPr lang="hr-HR" sz="3600" dirty="0" err="1">
                <a:solidFill>
                  <a:schemeClr val="accent2"/>
                </a:solidFill>
              </a:rPr>
              <a:t>practice</a:t>
            </a:r>
            <a:br>
              <a:rPr lang="hr-HR" sz="3600" dirty="0">
                <a:solidFill>
                  <a:schemeClr val="accent2"/>
                </a:solidFill>
              </a:rPr>
            </a:br>
            <a:r>
              <a:rPr lang="hr-HR" sz="3600" dirty="0" err="1">
                <a:solidFill>
                  <a:schemeClr val="accent2"/>
                </a:solidFill>
              </a:rPr>
              <a:t>pg</a:t>
            </a:r>
            <a:r>
              <a:rPr lang="hr-HR" sz="3600" dirty="0">
                <a:solidFill>
                  <a:schemeClr val="accent2"/>
                </a:solidFill>
              </a:rPr>
              <a:t> 109 / A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F6484DA-1365-44FF-93A9-032C4EE7056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hr-HR" b="1" u="sng" dirty="0"/>
              <a:t>KEY</a:t>
            </a:r>
          </a:p>
          <a:p>
            <a:r>
              <a:rPr lang="en-GB" dirty="0"/>
              <a:t>had</a:t>
            </a:r>
          </a:p>
          <a:p>
            <a:r>
              <a:rPr lang="en-GB" dirty="0"/>
              <a:t>was writing</a:t>
            </a:r>
          </a:p>
          <a:p>
            <a:r>
              <a:rPr lang="en-GB" dirty="0"/>
              <a:t>were working</a:t>
            </a:r>
          </a:p>
          <a:p>
            <a:r>
              <a:rPr lang="en-GB" dirty="0"/>
              <a:t>needed</a:t>
            </a:r>
          </a:p>
          <a:p>
            <a:r>
              <a:rPr lang="en-GB" dirty="0"/>
              <a:t>started</a:t>
            </a:r>
          </a:p>
          <a:p>
            <a:r>
              <a:rPr lang="en-GB" dirty="0"/>
              <a:t>didn’t tease</a:t>
            </a:r>
          </a:p>
          <a:p>
            <a:r>
              <a:rPr lang="en-GB" dirty="0"/>
              <a:t>did</a:t>
            </a:r>
          </a:p>
          <a:p>
            <a:r>
              <a:rPr lang="en-GB" dirty="0"/>
              <a:t>was giving</a:t>
            </a:r>
          </a:p>
          <a:p>
            <a:r>
              <a:rPr lang="en-GB" dirty="0"/>
              <a:t>was explaining</a:t>
            </a:r>
          </a:p>
          <a:p>
            <a:r>
              <a:rPr lang="en-GB" dirty="0"/>
              <a:t>heard</a:t>
            </a:r>
          </a:p>
          <a:p>
            <a:pPr marL="0" indent="0">
              <a:buNone/>
            </a:pPr>
            <a:endParaRPr lang="hr-HR" dirty="0"/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F4B87320-B72F-4774-BADC-26ABBAF2861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woke up</a:t>
            </a:r>
          </a:p>
          <a:p>
            <a:r>
              <a:rPr lang="en-GB" dirty="0"/>
              <a:t>wasn’t sitting</a:t>
            </a:r>
          </a:p>
          <a:p>
            <a:r>
              <a:rPr lang="en-GB" dirty="0"/>
              <a:t>was lying</a:t>
            </a:r>
          </a:p>
          <a:p>
            <a:r>
              <a:rPr lang="en-GB" dirty="0"/>
              <a:t>were sleeping</a:t>
            </a:r>
          </a:p>
          <a:p>
            <a:r>
              <a:rPr lang="en-GB" dirty="0"/>
              <a:t>was beating </a:t>
            </a:r>
          </a:p>
          <a:p>
            <a:r>
              <a:rPr lang="en-GB" dirty="0"/>
              <a:t>got</a:t>
            </a:r>
          </a:p>
          <a:p>
            <a:r>
              <a:rPr lang="en-GB" dirty="0"/>
              <a:t>went</a:t>
            </a:r>
          </a:p>
          <a:p>
            <a:r>
              <a:rPr lang="en-GB" dirty="0"/>
              <a:t>stood</a:t>
            </a:r>
          </a:p>
          <a:p>
            <a:r>
              <a:rPr lang="en-GB" dirty="0"/>
              <a:t>opened</a:t>
            </a:r>
          </a:p>
          <a:p>
            <a:r>
              <a:rPr lang="en-GB" dirty="0"/>
              <a:t>was dancing</a:t>
            </a:r>
          </a:p>
          <a:p>
            <a:r>
              <a:rPr lang="en-GB" dirty="0"/>
              <a:t>started</a:t>
            </a:r>
          </a:p>
          <a:p>
            <a:pPr marL="0" indent="0">
              <a:buNone/>
            </a:pPr>
            <a:endParaRPr lang="hr-HR" dirty="0"/>
          </a:p>
        </p:txBody>
      </p:sp>
      <p:sp>
        <p:nvSpPr>
          <p:cNvPr id="7" name="Pravokutnik 6">
            <a:extLst>
              <a:ext uri="{FF2B5EF4-FFF2-40B4-BE49-F238E27FC236}">
                <a16:creationId xmlns:a16="http://schemas.microsoft.com/office/drawing/2014/main" id="{7E9F70C5-740B-464A-97B2-69D2970C8B74}"/>
              </a:ext>
            </a:extLst>
          </p:cNvPr>
          <p:cNvSpPr/>
          <p:nvPr/>
        </p:nvSpPr>
        <p:spPr>
          <a:xfrm>
            <a:off x="9991725" y="638175"/>
            <a:ext cx="2105025" cy="89031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/>
              <a:t>HOMEWORK</a:t>
            </a:r>
          </a:p>
          <a:p>
            <a:pPr algn="ctr"/>
            <a:r>
              <a:rPr lang="hr-HR" dirty="0"/>
              <a:t>Wb, </a:t>
            </a:r>
            <a:r>
              <a:rPr lang="hr-HR" dirty="0" err="1"/>
              <a:t>pg</a:t>
            </a:r>
            <a:r>
              <a:rPr lang="hr-HR" dirty="0"/>
              <a:t> 109/ B, C</a:t>
            </a:r>
          </a:p>
        </p:txBody>
      </p:sp>
    </p:spTree>
    <p:extLst>
      <p:ext uri="{BB962C8B-B14F-4D97-AF65-F5344CB8AC3E}">
        <p14:creationId xmlns:p14="http://schemas.microsoft.com/office/powerpoint/2010/main" val="1973121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AE01E74-BACF-40C8-AE17-B20590612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dirty="0" err="1">
                <a:solidFill>
                  <a:schemeClr val="accent2"/>
                </a:solidFill>
              </a:rPr>
              <a:t>Homework</a:t>
            </a:r>
            <a:r>
              <a:rPr lang="hr-HR" sz="4000" dirty="0">
                <a:solidFill>
                  <a:schemeClr val="accent2"/>
                </a:solidFill>
              </a:rPr>
              <a:t> </a:t>
            </a:r>
            <a:r>
              <a:rPr lang="hr-HR" sz="4000" dirty="0" err="1">
                <a:solidFill>
                  <a:schemeClr val="accent2"/>
                </a:solidFill>
              </a:rPr>
              <a:t>check</a:t>
            </a:r>
            <a:br>
              <a:rPr lang="hr-HR" sz="4000" dirty="0">
                <a:solidFill>
                  <a:schemeClr val="accent2"/>
                </a:solidFill>
              </a:rPr>
            </a:br>
            <a:r>
              <a:rPr lang="hr-HR" sz="4000" dirty="0" err="1">
                <a:solidFill>
                  <a:schemeClr val="accent2"/>
                </a:solidFill>
              </a:rPr>
              <a:t>wb</a:t>
            </a:r>
            <a:r>
              <a:rPr lang="hr-HR" sz="4000" dirty="0">
                <a:solidFill>
                  <a:schemeClr val="accent2"/>
                </a:solidFill>
              </a:rPr>
              <a:t>, </a:t>
            </a:r>
            <a:r>
              <a:rPr lang="hr-HR" sz="4000" dirty="0" err="1">
                <a:solidFill>
                  <a:schemeClr val="accent2"/>
                </a:solidFill>
              </a:rPr>
              <a:t>pg</a:t>
            </a:r>
            <a:r>
              <a:rPr lang="hr-HR" sz="4000" dirty="0">
                <a:solidFill>
                  <a:schemeClr val="accent2"/>
                </a:solidFill>
              </a:rPr>
              <a:t> 109 / B, C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AFC0CF0B-56C1-4758-8A99-4EBE3C43FBA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hr-HR" b="1" u="sng" dirty="0"/>
              <a:t>B – KEY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GB" dirty="0"/>
              <a:t>tennis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GB" dirty="0"/>
              <a:t>football match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GB" dirty="0"/>
              <a:t>scrambled eggs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GB" dirty="0"/>
              <a:t>wine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GB" dirty="0"/>
              <a:t>were skiing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GB" dirty="0"/>
              <a:t>picnic </a:t>
            </a:r>
          </a:p>
        </p:txBody>
      </p:sp>
      <p:sp>
        <p:nvSpPr>
          <p:cNvPr id="5" name="Rezervirano mjesto sadržaja 4">
            <a:extLst>
              <a:ext uri="{FF2B5EF4-FFF2-40B4-BE49-F238E27FC236}">
                <a16:creationId xmlns:a16="http://schemas.microsoft.com/office/drawing/2014/main" id="{FBB1F9CD-AD1C-43EC-AFDF-6E6443E7424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hr-HR" b="1" u="sng" dirty="0"/>
              <a:t>C – KEY</a:t>
            </a:r>
            <a:endParaRPr lang="hr-HR" dirty="0"/>
          </a:p>
          <a:p>
            <a:pPr marL="514350" indent="-514350">
              <a:lnSpc>
                <a:spcPct val="170000"/>
              </a:lnSpc>
              <a:buAutoNum type="arabicPeriod"/>
            </a:pPr>
            <a:r>
              <a:rPr lang="hr-HR" dirty="0"/>
              <a:t>B</a:t>
            </a:r>
          </a:p>
          <a:p>
            <a:pPr marL="514350" indent="-514350">
              <a:lnSpc>
                <a:spcPct val="170000"/>
              </a:lnSpc>
              <a:buAutoNum type="arabicPeriod"/>
            </a:pPr>
            <a:r>
              <a:rPr lang="hr-HR" dirty="0"/>
              <a:t>A</a:t>
            </a:r>
          </a:p>
          <a:p>
            <a:pPr marL="514350" indent="-514350">
              <a:lnSpc>
                <a:spcPct val="170000"/>
              </a:lnSpc>
              <a:buAutoNum type="arabicPeriod"/>
            </a:pPr>
            <a:r>
              <a:rPr lang="hr-HR" dirty="0"/>
              <a:t>B</a:t>
            </a:r>
          </a:p>
          <a:p>
            <a:pPr marL="514350" indent="-514350">
              <a:lnSpc>
                <a:spcPct val="170000"/>
              </a:lnSpc>
              <a:buAutoNum type="arabicPeriod"/>
            </a:pPr>
            <a:r>
              <a:rPr lang="hr-HR" dirty="0"/>
              <a:t>A</a:t>
            </a:r>
          </a:p>
          <a:p>
            <a:pPr marL="514350" indent="-514350">
              <a:lnSpc>
                <a:spcPct val="170000"/>
              </a:lnSpc>
              <a:buAutoNum type="arabicPeriod"/>
            </a:pPr>
            <a:r>
              <a:rPr lang="hr-HR" dirty="0"/>
              <a:t>B</a:t>
            </a:r>
          </a:p>
          <a:p>
            <a:pPr marL="514350" indent="-514350">
              <a:lnSpc>
                <a:spcPct val="170000"/>
              </a:lnSpc>
              <a:buAutoNum type="arabicPeriod"/>
            </a:pPr>
            <a:r>
              <a:rPr lang="hr-HR" dirty="0"/>
              <a:t>A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650492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530</Words>
  <Application>Microsoft Office PowerPoint</Application>
  <PresentationFormat>Široki zaslon</PresentationFormat>
  <Paragraphs>121</Paragraphs>
  <Slides>9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Tema sustava Office</vt:lpstr>
      <vt:lpstr>Unit 5 – Dream world</vt:lpstr>
      <vt:lpstr>Creatures:</vt:lpstr>
      <vt:lpstr>Reading: Fantasy Creatures  book, pg 106</vt:lpstr>
      <vt:lpstr>PAST SIMPLE        PAST CONTINUOUS</vt:lpstr>
      <vt:lpstr>Practice:</vt:lpstr>
      <vt:lpstr>Reading, book, pg 107</vt:lpstr>
      <vt:lpstr>PowerPoint prezentacija</vt:lpstr>
      <vt:lpstr>Workbook practice pg 109 / A</vt:lpstr>
      <vt:lpstr>Homework check wb, pg 109 / B, 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5 – Dream world</dc:title>
  <dc:creator>Ivona Zdunić</dc:creator>
  <cp:lastModifiedBy>IVA Palčić Strčić</cp:lastModifiedBy>
  <cp:revision>5</cp:revision>
  <dcterms:created xsi:type="dcterms:W3CDTF">2021-01-12T08:49:25Z</dcterms:created>
  <dcterms:modified xsi:type="dcterms:W3CDTF">2021-01-27T20:09:37Z</dcterms:modified>
</cp:coreProperties>
</file>